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6858000" cx="9144000"/>
  <p:notesSz cx="7010400" cy="9296400"/>
  <p:embeddedFontLst>
    <p:embeddedFont>
      <p:font typeface="Helvetica Neue"/>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guide id="3" orient="horz" pos="720">
          <p15:clr>
            <a:srgbClr val="A4A3A4"/>
          </p15:clr>
        </p15:guide>
      </p15:sldGuideLst>
    </p:ext>
    <p:ext uri="http://customooxmlschemas.google.com/">
      <go:slidesCustomData xmlns:go="http://customooxmlschemas.google.com/" r:id="rId36" roundtripDataSignature="AMtx7mindrWWoTBCtL/lLjaVwySYNJ1ez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26A45D0-92A1-4ACF-934E-97D5C48343D0}">
  <a:tblStyle styleId="{226A45D0-92A1-4ACF-934E-97D5C48343D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D819E6BF-192C-4BAC-A3F6-2624D3FAB741}"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 pos="72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HelveticaNeue-bold.fntdata"/><Relationship Id="rId10" Type="http://schemas.openxmlformats.org/officeDocument/2006/relationships/slide" Target="slides/slide4.xml"/><Relationship Id="rId32" Type="http://schemas.openxmlformats.org/officeDocument/2006/relationships/font" Target="fonts/HelveticaNeue-regular.fntdata"/><Relationship Id="rId13" Type="http://schemas.openxmlformats.org/officeDocument/2006/relationships/slide" Target="slides/slide7.xml"/><Relationship Id="rId35" Type="http://schemas.openxmlformats.org/officeDocument/2006/relationships/font" Target="fonts/HelveticaNeue-boldItalic.fntdata"/><Relationship Id="rId12" Type="http://schemas.openxmlformats.org/officeDocument/2006/relationships/slide" Target="slides/slide6.xml"/><Relationship Id="rId34" Type="http://schemas.openxmlformats.org/officeDocument/2006/relationships/font" Target="fonts/HelveticaNeue-italic.fntdata"/><Relationship Id="rId15" Type="http://schemas.openxmlformats.org/officeDocument/2006/relationships/slide" Target="slides/slide9.xml"/><Relationship Id="rId14" Type="http://schemas.openxmlformats.org/officeDocument/2006/relationships/slide" Target="slides/slide8.xml"/><Relationship Id="rId36" Type="http://customschemas.google.com/relationships/presentationmetadata" Target="meta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3" y="0"/>
            <a:ext cx="3037840" cy="464820"/>
          </a:xfrm>
          <a:prstGeom prst="rect">
            <a:avLst/>
          </a:prstGeom>
          <a:noFill/>
          <a:ln>
            <a:noFill/>
          </a:ln>
        </p:spPr>
        <p:txBody>
          <a:bodyPr anchorCtr="0" anchor="t" bIns="46650" lIns="93300" spcFirstLastPara="1" rIns="93300" wrap="square" tIns="4665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970940" y="0"/>
            <a:ext cx="3037840" cy="464820"/>
          </a:xfrm>
          <a:prstGeom prst="rect">
            <a:avLst/>
          </a:prstGeom>
          <a:noFill/>
          <a:ln>
            <a:noFill/>
          </a:ln>
        </p:spPr>
        <p:txBody>
          <a:bodyPr anchorCtr="0" anchor="t" bIns="46650" lIns="93300" spcFirstLastPara="1" rIns="93300" wrap="square" tIns="4665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3" y="8829967"/>
            <a:ext cx="3037840" cy="464820"/>
          </a:xfrm>
          <a:prstGeom prst="rect">
            <a:avLst/>
          </a:prstGeom>
          <a:noFill/>
          <a:ln>
            <a:noFill/>
          </a:ln>
        </p:spPr>
        <p:txBody>
          <a:bodyPr anchorCtr="0" anchor="b" bIns="46650" lIns="93300" spcFirstLastPara="1" rIns="93300" wrap="square" tIns="4665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1:notes"/>
          <p:cNvSpPr txBox="1"/>
          <p:nvPr>
            <p:ph idx="1" type="body"/>
          </p:nvPr>
        </p:nvSpPr>
        <p:spPr>
          <a:xfrm>
            <a:off x="701041" y="4415790"/>
            <a:ext cx="5608320" cy="4183380"/>
          </a:xfrm>
          <a:prstGeom prst="rect">
            <a:avLst/>
          </a:prstGeom>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44" name="Google Shape;44;p1: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0: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4" name="Google Shape;194;p10: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u="none"/>
          </a:p>
        </p:txBody>
      </p:sp>
      <p:sp>
        <p:nvSpPr>
          <p:cNvPr id="195" name="Google Shape;195;p10: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marR="0" rtl="0" algn="r">
              <a:spcBef>
                <a:spcPts val="0"/>
              </a:spcBef>
              <a:spcAft>
                <a:spcPts val="0"/>
              </a:spcAft>
              <a:buNone/>
            </a:pPr>
            <a:fld id="{00000000-1234-1234-1234-123412341234}" type="slidenum">
              <a:rPr lang="en-US"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1: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11: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207" name="Google Shape;207;p11: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2: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4" name="Google Shape;214;p12: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215" name="Google Shape;215;p12: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solidFill>
                  <a:srgbClr val="000000"/>
                </a:solidFill>
                <a:latin typeface="Calibri"/>
                <a:ea typeface="Calibri"/>
                <a:cs typeface="Calibri"/>
                <a:sym typeface="Calibri"/>
              </a:rPr>
              <a:t>‹#›</a:t>
            </a:fld>
            <a:endParaRPr>
              <a:solidFill>
                <a:srgbClr val="000000"/>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3: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21" name="Google Shape;221;p13: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222" name="Google Shape;222;p13:notes"/>
          <p:cNvSpPr txBox="1"/>
          <p:nvPr>
            <p:ph idx="10" type="dt"/>
          </p:nvPr>
        </p:nvSpPr>
        <p:spPr>
          <a:xfrm>
            <a:off x="3970940" y="0"/>
            <a:ext cx="3037840" cy="464820"/>
          </a:xfrm>
          <a:prstGeom prst="rect">
            <a:avLst/>
          </a:prstGeom>
          <a:noFill/>
          <a:ln>
            <a:noFill/>
          </a:ln>
        </p:spPr>
        <p:txBody>
          <a:bodyPr anchorCtr="0" anchor="t" bIns="46650" lIns="93300" spcFirstLastPara="1" rIns="93300" wrap="square" tIns="46650">
            <a:noAutofit/>
          </a:bodyPr>
          <a:lstStyle/>
          <a:p>
            <a:pPr indent="0" lvl="0" marL="0" marR="0" rtl="0" algn="r">
              <a:spcBef>
                <a:spcPts val="0"/>
              </a:spcBef>
              <a:spcAft>
                <a:spcPts val="0"/>
              </a:spcAft>
              <a:buNone/>
            </a:pPr>
            <a:r>
              <a:rPr lang="en-US" sz="1200">
                <a:solidFill>
                  <a:srgbClr val="000000"/>
                </a:solidFill>
                <a:latin typeface="Arial"/>
                <a:ea typeface="Arial"/>
                <a:cs typeface="Arial"/>
                <a:sym typeface="Arial"/>
              </a:rPr>
              <a:t>8/31/2021</a:t>
            </a:r>
            <a:endParaRPr sz="1200">
              <a:solidFill>
                <a:srgbClr val="000000"/>
              </a:solidFill>
              <a:latin typeface="Arial"/>
              <a:ea typeface="Arial"/>
              <a:cs typeface="Arial"/>
              <a:sym typeface="Arial"/>
            </a:endParaRPr>
          </a:p>
        </p:txBody>
      </p:sp>
      <p:sp>
        <p:nvSpPr>
          <p:cNvPr id="223" name="Google Shape;223;p13: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marR="0" rtl="0" algn="r">
              <a:spcBef>
                <a:spcPts val="0"/>
              </a:spcBef>
              <a:spcAft>
                <a:spcPts val="0"/>
              </a:spcAft>
              <a:buNone/>
            </a:pPr>
            <a:fld id="{00000000-1234-1234-1234-123412341234}" type="slidenum">
              <a:rPr lang="en-US"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4: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1" name="Google Shape;231;p14: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232" name="Google Shape;232;p14:notes"/>
          <p:cNvSpPr txBox="1"/>
          <p:nvPr>
            <p:ph idx="10" type="dt"/>
          </p:nvPr>
        </p:nvSpPr>
        <p:spPr>
          <a:xfrm>
            <a:off x="3970940" y="0"/>
            <a:ext cx="3037840" cy="464820"/>
          </a:xfrm>
          <a:prstGeom prst="rect">
            <a:avLst/>
          </a:prstGeom>
          <a:noFill/>
          <a:ln>
            <a:noFill/>
          </a:ln>
        </p:spPr>
        <p:txBody>
          <a:bodyPr anchorCtr="0" anchor="t" bIns="46650" lIns="93300" spcFirstLastPara="1" rIns="93300" wrap="square" tIns="46650">
            <a:noAutofit/>
          </a:bodyPr>
          <a:lstStyle/>
          <a:p>
            <a:pPr indent="0" lvl="0" marL="0" marR="0" rtl="0" algn="r">
              <a:spcBef>
                <a:spcPts val="0"/>
              </a:spcBef>
              <a:spcAft>
                <a:spcPts val="0"/>
              </a:spcAft>
              <a:buNone/>
            </a:pPr>
            <a:r>
              <a:rPr lang="en-US" sz="1200">
                <a:solidFill>
                  <a:srgbClr val="000000"/>
                </a:solidFill>
                <a:latin typeface="Arial"/>
                <a:ea typeface="Arial"/>
                <a:cs typeface="Arial"/>
                <a:sym typeface="Arial"/>
              </a:rPr>
              <a:t>8/31/2021</a:t>
            </a:r>
            <a:endParaRPr sz="1200">
              <a:solidFill>
                <a:srgbClr val="000000"/>
              </a:solidFill>
              <a:latin typeface="Arial"/>
              <a:ea typeface="Arial"/>
              <a:cs typeface="Arial"/>
              <a:sym typeface="Arial"/>
            </a:endParaRPr>
          </a:p>
        </p:txBody>
      </p:sp>
      <p:sp>
        <p:nvSpPr>
          <p:cNvPr id="233" name="Google Shape;233;p14: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marR="0" rtl="0" algn="r">
              <a:spcBef>
                <a:spcPts val="0"/>
              </a:spcBef>
              <a:spcAft>
                <a:spcPts val="0"/>
              </a:spcAft>
              <a:buNone/>
            </a:pPr>
            <a:fld id="{00000000-1234-1234-1234-123412341234}" type="slidenum">
              <a:rPr lang="en-US" sz="1200">
                <a:solidFill>
                  <a:srgbClr val="000000"/>
                </a:solidFill>
                <a:latin typeface="Arial"/>
                <a:ea typeface="Arial"/>
                <a:cs typeface="Arial"/>
                <a:sym typeface="Arial"/>
              </a:rPr>
              <a:t>‹#›</a:t>
            </a:fld>
            <a:endParaRPr sz="1200">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5: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1" name="Google Shape;241;p15: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242" name="Google Shape;242;p15: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solidFill>
                  <a:srgbClr val="000000"/>
                </a:solidFill>
                <a:latin typeface="Calibri"/>
                <a:ea typeface="Calibri"/>
                <a:cs typeface="Calibri"/>
                <a:sym typeface="Calibri"/>
              </a:rPr>
              <a:t>‹#›</a:t>
            </a:fld>
            <a:endParaRPr>
              <a:solidFill>
                <a:srgbClr val="000000"/>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6: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Google Shape;248;p16: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249" name="Google Shape;249;p16: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solidFill>
                  <a:srgbClr val="000000"/>
                </a:solidFill>
                <a:latin typeface="Calibri"/>
                <a:ea typeface="Calibri"/>
                <a:cs typeface="Calibri"/>
                <a:sym typeface="Calibri"/>
              </a:rPr>
              <a:t>‹#›</a:t>
            </a:fld>
            <a:endParaRPr>
              <a:solidFill>
                <a:srgbClr val="000000"/>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7: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5" name="Google Shape;255;p17: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256" name="Google Shape;256;p17: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sz="1200">
                <a:solidFill>
                  <a:schemeClr val="dk1"/>
                </a:solidFill>
                <a:latin typeface="Arial"/>
                <a:ea typeface="Arial"/>
                <a:cs typeface="Arial"/>
                <a:sym typeface="Arial"/>
              </a:rPr>
              <a:t>‹#›</a:t>
            </a:fld>
            <a:endParaRPr sz="1200">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18: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sz="1200">
                <a:solidFill>
                  <a:schemeClr val="dk1"/>
                </a:solidFill>
                <a:latin typeface="Arial"/>
                <a:ea typeface="Arial"/>
                <a:cs typeface="Arial"/>
                <a:sym typeface="Arial"/>
              </a:rPr>
              <a:t>‹#›</a:t>
            </a:fld>
            <a:endParaRPr sz="1200">
              <a:solidFill>
                <a:schemeClr val="dk1"/>
              </a:solidFill>
              <a:latin typeface="Arial"/>
              <a:ea typeface="Arial"/>
              <a:cs typeface="Arial"/>
              <a:sym typeface="Arial"/>
            </a:endParaRPr>
          </a:p>
        </p:txBody>
      </p:sp>
      <p:sp>
        <p:nvSpPr>
          <p:cNvPr id="316" name="Google Shape;316;p18: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solidFill>
            <a:srgbClr val="FFFFFF"/>
          </a:solidFill>
          <a:ln>
            <a:noFill/>
          </a:ln>
        </p:spPr>
      </p:sp>
      <p:sp>
        <p:nvSpPr>
          <p:cNvPr id="317" name="Google Shape;317;p18:notes"/>
          <p:cNvSpPr txBox="1"/>
          <p:nvPr>
            <p:ph idx="1" type="body"/>
          </p:nvPr>
        </p:nvSpPr>
        <p:spPr>
          <a:xfrm>
            <a:off x="701041" y="4415790"/>
            <a:ext cx="5608320" cy="4183380"/>
          </a:xfrm>
          <a:prstGeom prst="rect">
            <a:avLst/>
          </a:prstGeom>
          <a:solidFill>
            <a:srgbClr val="FFFFFF"/>
          </a:solidFill>
          <a:ln cap="flat" cmpd="sng" w="9525">
            <a:solidFill>
              <a:srgbClr val="000000"/>
            </a:solidFill>
            <a:prstDash val="solid"/>
            <a:round/>
            <a:headEnd len="sm" w="sm" type="none"/>
            <a:tailEnd len="sm" w="sm" type="none"/>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9: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sz="1200">
                <a:solidFill>
                  <a:schemeClr val="dk1"/>
                </a:solidFill>
                <a:latin typeface="Arial"/>
                <a:ea typeface="Arial"/>
                <a:cs typeface="Arial"/>
                <a:sym typeface="Arial"/>
              </a:rPr>
              <a:t>‹#›</a:t>
            </a:fld>
            <a:endParaRPr sz="1200">
              <a:solidFill>
                <a:schemeClr val="dk1"/>
              </a:solidFill>
              <a:latin typeface="Arial"/>
              <a:ea typeface="Arial"/>
              <a:cs typeface="Arial"/>
              <a:sym typeface="Arial"/>
            </a:endParaRPr>
          </a:p>
        </p:txBody>
      </p:sp>
      <p:sp>
        <p:nvSpPr>
          <p:cNvPr id="328" name="Google Shape;328;p19: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solidFill>
            <a:srgbClr val="FFFFFF"/>
          </a:solidFill>
          <a:ln>
            <a:noFill/>
          </a:ln>
        </p:spPr>
      </p:sp>
      <p:sp>
        <p:nvSpPr>
          <p:cNvPr id="329" name="Google Shape;329;p19:notes"/>
          <p:cNvSpPr txBox="1"/>
          <p:nvPr>
            <p:ph idx="1" type="body"/>
          </p:nvPr>
        </p:nvSpPr>
        <p:spPr>
          <a:xfrm>
            <a:off x="701041" y="4415790"/>
            <a:ext cx="5608320" cy="4183380"/>
          </a:xfrm>
          <a:prstGeom prst="rect">
            <a:avLst/>
          </a:prstGeom>
          <a:solidFill>
            <a:srgbClr val="FFFFFF"/>
          </a:solidFill>
          <a:ln cap="flat" cmpd="sng" w="9525">
            <a:solidFill>
              <a:srgbClr val="000000"/>
            </a:solidFill>
            <a:prstDash val="solid"/>
            <a:round/>
            <a:headEnd len="sm" w="sm" type="none"/>
            <a:tailEnd len="sm" w="sm" type="none"/>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2: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 name="Google Shape;55;p2: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56" name="Google Shape;56;p2: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20: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sz="1200">
                <a:solidFill>
                  <a:schemeClr val="dk1"/>
                </a:solidFill>
                <a:latin typeface="Arial"/>
                <a:ea typeface="Arial"/>
                <a:cs typeface="Arial"/>
                <a:sym typeface="Arial"/>
              </a:rPr>
              <a:t>‹#›</a:t>
            </a:fld>
            <a:endParaRPr sz="1200">
              <a:solidFill>
                <a:schemeClr val="dk1"/>
              </a:solidFill>
              <a:latin typeface="Arial"/>
              <a:ea typeface="Arial"/>
              <a:cs typeface="Arial"/>
              <a:sym typeface="Arial"/>
            </a:endParaRPr>
          </a:p>
        </p:txBody>
      </p:sp>
      <p:sp>
        <p:nvSpPr>
          <p:cNvPr id="340" name="Google Shape;340;p20: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solidFill>
            <a:srgbClr val="FFFFFF"/>
          </a:solidFill>
          <a:ln>
            <a:noFill/>
          </a:ln>
        </p:spPr>
      </p:sp>
      <p:sp>
        <p:nvSpPr>
          <p:cNvPr id="341" name="Google Shape;341;p20:notes"/>
          <p:cNvSpPr txBox="1"/>
          <p:nvPr>
            <p:ph idx="1" type="body"/>
          </p:nvPr>
        </p:nvSpPr>
        <p:spPr>
          <a:xfrm>
            <a:off x="701041" y="4415790"/>
            <a:ext cx="5608320" cy="4183380"/>
          </a:xfrm>
          <a:prstGeom prst="rect">
            <a:avLst/>
          </a:prstGeom>
          <a:solidFill>
            <a:srgbClr val="FFFFFF"/>
          </a:solidFill>
          <a:ln cap="flat" cmpd="sng" w="9525">
            <a:solidFill>
              <a:srgbClr val="000000"/>
            </a:solidFill>
            <a:prstDash val="solid"/>
            <a:round/>
            <a:headEnd len="sm" w="sm" type="none"/>
            <a:tailEnd len="sm" w="sm" type="none"/>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21: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sz="1200">
                <a:solidFill>
                  <a:schemeClr val="dk1"/>
                </a:solidFill>
                <a:latin typeface="Arial"/>
                <a:ea typeface="Arial"/>
                <a:cs typeface="Arial"/>
                <a:sym typeface="Arial"/>
              </a:rPr>
              <a:t>‹#›</a:t>
            </a:fld>
            <a:endParaRPr sz="1200">
              <a:solidFill>
                <a:schemeClr val="dk1"/>
              </a:solidFill>
              <a:latin typeface="Arial"/>
              <a:ea typeface="Arial"/>
              <a:cs typeface="Arial"/>
              <a:sym typeface="Arial"/>
            </a:endParaRPr>
          </a:p>
        </p:txBody>
      </p:sp>
      <p:sp>
        <p:nvSpPr>
          <p:cNvPr id="352" name="Google Shape;352;p21: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solidFill>
            <a:srgbClr val="FFFFFF"/>
          </a:solidFill>
          <a:ln>
            <a:noFill/>
          </a:ln>
        </p:spPr>
      </p:sp>
      <p:sp>
        <p:nvSpPr>
          <p:cNvPr id="353" name="Google Shape;353;p21:notes"/>
          <p:cNvSpPr txBox="1"/>
          <p:nvPr>
            <p:ph idx="1" type="body"/>
          </p:nvPr>
        </p:nvSpPr>
        <p:spPr>
          <a:xfrm>
            <a:off x="701041" y="4415790"/>
            <a:ext cx="5608320" cy="4183380"/>
          </a:xfrm>
          <a:prstGeom prst="rect">
            <a:avLst/>
          </a:prstGeom>
          <a:solidFill>
            <a:srgbClr val="FFFFFF"/>
          </a:solidFill>
          <a:ln cap="flat" cmpd="sng" w="9525">
            <a:solidFill>
              <a:srgbClr val="000000"/>
            </a:solidFill>
            <a:prstDash val="solid"/>
            <a:round/>
            <a:headEnd len="sm" w="sm" type="none"/>
            <a:tailEnd len="sm" w="sm" type="none"/>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22: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sz="1200">
                <a:solidFill>
                  <a:schemeClr val="dk1"/>
                </a:solidFill>
                <a:latin typeface="Arial"/>
                <a:ea typeface="Arial"/>
                <a:cs typeface="Arial"/>
                <a:sym typeface="Arial"/>
              </a:rPr>
              <a:t>‹#›</a:t>
            </a:fld>
            <a:endParaRPr sz="1200">
              <a:solidFill>
                <a:schemeClr val="dk1"/>
              </a:solidFill>
              <a:latin typeface="Arial"/>
              <a:ea typeface="Arial"/>
              <a:cs typeface="Arial"/>
              <a:sym typeface="Arial"/>
            </a:endParaRPr>
          </a:p>
        </p:txBody>
      </p:sp>
      <p:sp>
        <p:nvSpPr>
          <p:cNvPr id="364" name="Google Shape;364;p22: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solidFill>
            <a:srgbClr val="FFFFFF"/>
          </a:solidFill>
          <a:ln>
            <a:noFill/>
          </a:ln>
        </p:spPr>
      </p:sp>
      <p:sp>
        <p:nvSpPr>
          <p:cNvPr id="365" name="Google Shape;365;p22:notes"/>
          <p:cNvSpPr txBox="1"/>
          <p:nvPr>
            <p:ph idx="1" type="body"/>
          </p:nvPr>
        </p:nvSpPr>
        <p:spPr>
          <a:xfrm>
            <a:off x="701041" y="4415790"/>
            <a:ext cx="5608320" cy="4183380"/>
          </a:xfrm>
          <a:prstGeom prst="rect">
            <a:avLst/>
          </a:prstGeom>
          <a:solidFill>
            <a:srgbClr val="FFFFFF"/>
          </a:solidFill>
          <a:ln cap="flat" cmpd="sng" w="9525">
            <a:solidFill>
              <a:srgbClr val="000000"/>
            </a:solidFill>
            <a:prstDash val="solid"/>
            <a:round/>
            <a:headEnd len="sm" w="sm" type="none"/>
            <a:tailEnd len="sm" w="sm" type="none"/>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23: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sz="1200">
                <a:solidFill>
                  <a:schemeClr val="dk1"/>
                </a:solidFill>
                <a:latin typeface="Arial"/>
                <a:ea typeface="Arial"/>
                <a:cs typeface="Arial"/>
                <a:sym typeface="Arial"/>
              </a:rPr>
              <a:t>‹#›</a:t>
            </a:fld>
            <a:endParaRPr sz="1200">
              <a:solidFill>
                <a:schemeClr val="dk1"/>
              </a:solidFill>
              <a:latin typeface="Arial"/>
              <a:ea typeface="Arial"/>
              <a:cs typeface="Arial"/>
              <a:sym typeface="Arial"/>
            </a:endParaRPr>
          </a:p>
        </p:txBody>
      </p:sp>
      <p:sp>
        <p:nvSpPr>
          <p:cNvPr id="376" name="Google Shape;376;p23: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solidFill>
            <a:srgbClr val="FFFFFF"/>
          </a:solidFill>
          <a:ln>
            <a:noFill/>
          </a:ln>
        </p:spPr>
      </p:sp>
      <p:sp>
        <p:nvSpPr>
          <p:cNvPr id="377" name="Google Shape;377;p23:notes"/>
          <p:cNvSpPr txBox="1"/>
          <p:nvPr>
            <p:ph idx="1" type="body"/>
          </p:nvPr>
        </p:nvSpPr>
        <p:spPr>
          <a:xfrm>
            <a:off x="701041" y="4415790"/>
            <a:ext cx="5608320" cy="4183380"/>
          </a:xfrm>
          <a:prstGeom prst="rect">
            <a:avLst/>
          </a:prstGeom>
          <a:solidFill>
            <a:srgbClr val="FFFFFF"/>
          </a:solidFill>
          <a:ln cap="flat" cmpd="sng" w="9525">
            <a:solidFill>
              <a:srgbClr val="000000"/>
            </a:solidFill>
            <a:prstDash val="solid"/>
            <a:round/>
            <a:headEnd len="sm" w="sm" type="none"/>
            <a:tailEnd len="sm" w="sm" type="none"/>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24: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8" name="Google Shape;388;p24: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u="none"/>
          </a:p>
        </p:txBody>
      </p:sp>
      <p:sp>
        <p:nvSpPr>
          <p:cNvPr id="389" name="Google Shape;389;p24: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25: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7" name="Google Shape;397;p25: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398" name="Google Shape;398;p25: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3: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 name="Google Shape;63;p3: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64" name="Google Shape;64;p3: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4: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p4: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149" name="Google Shape;149;p4: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solidFill>
                  <a:srgbClr val="000000"/>
                </a:solidFill>
                <a:latin typeface="Calibri"/>
                <a:ea typeface="Calibri"/>
                <a:cs typeface="Calibri"/>
                <a:sym typeface="Calibri"/>
              </a:rPr>
              <a:t>‹#›</a:t>
            </a:fld>
            <a:endParaRPr>
              <a:solidFill>
                <a:srgbClr val="000000"/>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5:notes"/>
          <p:cNvSpPr txBox="1"/>
          <p:nvPr>
            <p:ph idx="1" type="body"/>
          </p:nvPr>
        </p:nvSpPr>
        <p:spPr>
          <a:xfrm>
            <a:off x="701041" y="4415790"/>
            <a:ext cx="5608320" cy="4183380"/>
          </a:xfrm>
          <a:prstGeom prst="rect">
            <a:avLst/>
          </a:prstGeom>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157" name="Google Shape;157;p5: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6:notes"/>
          <p:cNvSpPr txBox="1"/>
          <p:nvPr>
            <p:ph idx="1" type="body"/>
          </p:nvPr>
        </p:nvSpPr>
        <p:spPr>
          <a:xfrm>
            <a:off x="701041" y="4415790"/>
            <a:ext cx="5608320" cy="4183380"/>
          </a:xfrm>
          <a:prstGeom prst="rect">
            <a:avLst/>
          </a:prstGeom>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164" name="Google Shape;164;p6: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7:notes"/>
          <p:cNvSpPr txBox="1"/>
          <p:nvPr>
            <p:ph idx="1" type="body"/>
          </p:nvPr>
        </p:nvSpPr>
        <p:spPr>
          <a:xfrm>
            <a:off x="701041" y="4415790"/>
            <a:ext cx="5608320" cy="4183380"/>
          </a:xfrm>
          <a:prstGeom prst="rect">
            <a:avLst/>
          </a:prstGeom>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170" name="Google Shape;170;p7: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8: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8:notes"/>
          <p:cNvSpPr txBox="1"/>
          <p:nvPr>
            <p:ph idx="1" type="body"/>
          </p:nvPr>
        </p:nvSpPr>
        <p:spPr>
          <a:xfrm>
            <a:off x="701041" y="4415790"/>
            <a:ext cx="5608320" cy="4183380"/>
          </a:xfrm>
          <a:prstGeom prst="rect">
            <a:avLst/>
          </a:prstGeom>
          <a:noFill/>
          <a:ln>
            <a:noFill/>
          </a:ln>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178" name="Google Shape;178;p8:notes"/>
          <p:cNvSpPr txBox="1"/>
          <p:nvPr>
            <p:ph idx="12" type="sldNum"/>
          </p:nvPr>
        </p:nvSpPr>
        <p:spPr>
          <a:xfrm>
            <a:off x="3970940" y="8829967"/>
            <a:ext cx="3037840" cy="464820"/>
          </a:xfrm>
          <a:prstGeom prst="rect">
            <a:avLst/>
          </a:prstGeom>
          <a:noFill/>
          <a:ln>
            <a:noFill/>
          </a:ln>
        </p:spPr>
        <p:txBody>
          <a:bodyPr anchorCtr="0" anchor="b" bIns="46650" lIns="93300" spcFirstLastPara="1" rIns="93300" wrap="square" tIns="46650">
            <a:noAutofit/>
          </a:bodyPr>
          <a:lstStyle/>
          <a:p>
            <a:pPr indent="0" lvl="0" marL="0" rtl="0" algn="r">
              <a:spcBef>
                <a:spcPts val="0"/>
              </a:spcBef>
              <a:spcAft>
                <a:spcPts val="0"/>
              </a:spcAft>
              <a:buNone/>
            </a:pPr>
            <a:fld id="{00000000-1234-1234-1234-123412341234}" type="slidenum">
              <a:rPr lang="en-US">
                <a:solidFill>
                  <a:srgbClr val="000000"/>
                </a:solidFill>
              </a:rPr>
              <a:t>‹#›</a:t>
            </a:fld>
            <a:endParaRPr>
              <a:solidFill>
                <a:srgbClr val="000000"/>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9:notes"/>
          <p:cNvSpPr txBox="1"/>
          <p:nvPr>
            <p:ph idx="1" type="body"/>
          </p:nvPr>
        </p:nvSpPr>
        <p:spPr>
          <a:xfrm>
            <a:off x="701041" y="4415790"/>
            <a:ext cx="5608320" cy="4183380"/>
          </a:xfrm>
          <a:prstGeom prst="rect">
            <a:avLst/>
          </a:prstGeom>
        </p:spPr>
        <p:txBody>
          <a:bodyPr anchorCtr="0" anchor="t" bIns="46650" lIns="93300" spcFirstLastPara="1" rIns="93300" wrap="square" tIns="46650">
            <a:noAutofit/>
          </a:bodyPr>
          <a:lstStyle/>
          <a:p>
            <a:pPr indent="0" lvl="0" marL="0" rtl="0" algn="l">
              <a:spcBef>
                <a:spcPts val="0"/>
              </a:spcBef>
              <a:spcAft>
                <a:spcPts val="0"/>
              </a:spcAft>
              <a:buNone/>
            </a:pPr>
            <a:r>
              <a:t/>
            </a:r>
            <a:endParaRPr/>
          </a:p>
        </p:txBody>
      </p:sp>
      <p:sp>
        <p:nvSpPr>
          <p:cNvPr id="187" name="Google Shape;187;p9:notes"/>
          <p:cNvSpPr/>
          <p:nvPr>
            <p:ph idx="2" type="sldImg"/>
          </p:nvPr>
        </p:nvSpPr>
        <p:spPr>
          <a:xfrm>
            <a:off x="1181100" y="696913"/>
            <a:ext cx="4649788"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Only">
  <p:cSld name="4_Title Only">
    <p:spTree>
      <p:nvGrpSpPr>
        <p:cNvPr id="13" name="Shape 13"/>
        <p:cNvGrpSpPr/>
        <p:nvPr/>
      </p:nvGrpSpPr>
      <p:grpSpPr>
        <a:xfrm>
          <a:off x="0" y="0"/>
          <a:ext cx="0" cy="0"/>
          <a:chOff x="0" y="0"/>
          <a:chExt cx="0" cy="0"/>
        </a:xfrm>
      </p:grpSpPr>
      <p:sp>
        <p:nvSpPr>
          <p:cNvPr id="14" name="Google Shape;14;p27"/>
          <p:cNvSpPr txBox="1"/>
          <p:nvPr>
            <p:ph idx="12" type="sldNum"/>
          </p:nvPr>
        </p:nvSpPr>
        <p:spPr>
          <a:xfrm>
            <a:off x="8001000" y="6547757"/>
            <a:ext cx="1142999" cy="310243"/>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1" i="0" sz="1200" u="none" cap="none" strike="noStrike">
                <a:solidFill>
                  <a:schemeClr val="dk1"/>
                </a:solidFill>
                <a:latin typeface="Arial"/>
                <a:ea typeface="Arial"/>
                <a:cs typeface="Arial"/>
                <a:sym typeface="Arial"/>
              </a:defRPr>
            </a:lvl1pPr>
            <a:lvl2pPr indent="0" lvl="1" marL="0" marR="0" rtl="0" algn="r">
              <a:spcBef>
                <a:spcPts val="0"/>
              </a:spcBef>
              <a:buNone/>
              <a:defRPr b="1" i="0" sz="1200" u="none" cap="none" strike="noStrike">
                <a:solidFill>
                  <a:schemeClr val="dk1"/>
                </a:solidFill>
                <a:latin typeface="Arial"/>
                <a:ea typeface="Arial"/>
                <a:cs typeface="Arial"/>
                <a:sym typeface="Arial"/>
              </a:defRPr>
            </a:lvl2pPr>
            <a:lvl3pPr indent="0" lvl="2" marL="0" marR="0" rtl="0" algn="r">
              <a:spcBef>
                <a:spcPts val="0"/>
              </a:spcBef>
              <a:buNone/>
              <a:defRPr b="1" i="0" sz="1200" u="none" cap="none" strike="noStrike">
                <a:solidFill>
                  <a:schemeClr val="dk1"/>
                </a:solidFill>
                <a:latin typeface="Arial"/>
                <a:ea typeface="Arial"/>
                <a:cs typeface="Arial"/>
                <a:sym typeface="Arial"/>
              </a:defRPr>
            </a:lvl3pPr>
            <a:lvl4pPr indent="0" lvl="3" marL="0" marR="0" rtl="0" algn="r">
              <a:spcBef>
                <a:spcPts val="0"/>
              </a:spcBef>
              <a:buNone/>
              <a:defRPr b="1" i="0" sz="1200" u="none" cap="none" strike="noStrike">
                <a:solidFill>
                  <a:schemeClr val="dk1"/>
                </a:solidFill>
                <a:latin typeface="Arial"/>
                <a:ea typeface="Arial"/>
                <a:cs typeface="Arial"/>
                <a:sym typeface="Arial"/>
              </a:defRPr>
            </a:lvl4pPr>
            <a:lvl5pPr indent="0" lvl="4" marL="0" marR="0" rtl="0" algn="r">
              <a:spcBef>
                <a:spcPts val="0"/>
              </a:spcBef>
              <a:buNone/>
              <a:defRPr b="1" i="0" sz="1200" u="none" cap="none" strike="noStrike">
                <a:solidFill>
                  <a:schemeClr val="dk1"/>
                </a:solidFill>
                <a:latin typeface="Arial"/>
                <a:ea typeface="Arial"/>
                <a:cs typeface="Arial"/>
                <a:sym typeface="Arial"/>
              </a:defRPr>
            </a:lvl5pPr>
            <a:lvl6pPr indent="0" lvl="5" marL="0" marR="0" rtl="0" algn="r">
              <a:spcBef>
                <a:spcPts val="0"/>
              </a:spcBef>
              <a:buNone/>
              <a:defRPr b="1" i="0" sz="1200" u="none" cap="none" strike="noStrike">
                <a:solidFill>
                  <a:schemeClr val="dk1"/>
                </a:solidFill>
                <a:latin typeface="Arial"/>
                <a:ea typeface="Arial"/>
                <a:cs typeface="Arial"/>
                <a:sym typeface="Arial"/>
              </a:defRPr>
            </a:lvl6pPr>
            <a:lvl7pPr indent="0" lvl="6" marL="0" marR="0" rtl="0" algn="r">
              <a:spcBef>
                <a:spcPts val="0"/>
              </a:spcBef>
              <a:buNone/>
              <a:defRPr b="1" i="0" sz="1200" u="none" cap="none" strike="noStrike">
                <a:solidFill>
                  <a:schemeClr val="dk1"/>
                </a:solidFill>
                <a:latin typeface="Arial"/>
                <a:ea typeface="Arial"/>
                <a:cs typeface="Arial"/>
                <a:sym typeface="Arial"/>
              </a:defRPr>
            </a:lvl7pPr>
            <a:lvl8pPr indent="0" lvl="7" marL="0" marR="0" rtl="0" algn="r">
              <a:spcBef>
                <a:spcPts val="0"/>
              </a:spcBef>
              <a:buNone/>
              <a:defRPr b="1" i="0" sz="1200" u="none" cap="none" strike="noStrike">
                <a:solidFill>
                  <a:schemeClr val="dk1"/>
                </a:solidFill>
                <a:latin typeface="Arial"/>
                <a:ea typeface="Arial"/>
                <a:cs typeface="Arial"/>
                <a:sym typeface="Arial"/>
              </a:defRPr>
            </a:lvl8pPr>
            <a:lvl9pPr indent="0" lvl="8" marL="0" marR="0" rtl="0" algn="r">
              <a:spcBef>
                <a:spcPts val="0"/>
              </a:spcBef>
              <a:buNone/>
              <a:defRPr b="1"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r>
              <a:rPr lang="en-US"/>
              <a:t>AA</a:t>
            </a:r>
            <a:fld id="{00000000-1234-1234-1234-123412341234}" type="slidenum">
              <a:rPr lang="en-US"/>
              <a:t>‹#›</a:t>
            </a:fld>
            <a:endParaRPr/>
          </a:p>
        </p:txBody>
      </p:sp>
      <p:sp>
        <p:nvSpPr>
          <p:cNvPr id="15" name="Google Shape;15;p27"/>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1" i="0" sz="2800" u="none" cap="none" strike="noStrike">
                <a:solidFill>
                  <a:schemeClr val="lt1"/>
                </a:solidFill>
                <a:latin typeface="Arial"/>
                <a:ea typeface="Arial"/>
                <a:cs typeface="Arial"/>
                <a:sym typeface="Arial"/>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6" name="Shape 16"/>
        <p:cNvGrpSpPr/>
        <p:nvPr/>
      </p:nvGrpSpPr>
      <p:grpSpPr>
        <a:xfrm>
          <a:off x="0" y="0"/>
          <a:ext cx="0" cy="0"/>
          <a:chOff x="0" y="0"/>
          <a:chExt cx="0" cy="0"/>
        </a:xfrm>
      </p:grpSpPr>
      <p:sp>
        <p:nvSpPr>
          <p:cNvPr id="17" name="Google Shape;17;p28"/>
          <p:cNvSpPr txBox="1"/>
          <p:nvPr>
            <p:ph idx="1" type="body"/>
          </p:nvPr>
        </p:nvSpPr>
        <p:spPr>
          <a:xfrm>
            <a:off x="304800" y="1143000"/>
            <a:ext cx="8610600" cy="5105400"/>
          </a:xfrm>
          <a:prstGeom prst="rect">
            <a:avLst/>
          </a:prstGeom>
          <a:noFill/>
          <a:ln>
            <a:noFill/>
          </a:ln>
        </p:spPr>
        <p:txBody>
          <a:bodyPr anchorCtr="0" anchor="t" bIns="45700" lIns="91425" spcFirstLastPara="1" rIns="91425" wrap="square" tIns="45700">
            <a:noAutofit/>
          </a:bodyPr>
          <a:lstStyle>
            <a:lvl1pPr indent="-355600" lvl="0" marL="457200" marR="0" rtl="0" algn="l">
              <a:spcBef>
                <a:spcPts val="400"/>
              </a:spcBef>
              <a:spcAft>
                <a:spcPts val="0"/>
              </a:spcAft>
              <a:buClr>
                <a:schemeClr val="dk1"/>
              </a:buClr>
              <a:buSzPts val="2000"/>
              <a:buFont typeface="Arial"/>
              <a:buChar char="•"/>
              <a:defRPr b="1" i="0" sz="2000" u="none" cap="none" strike="noStrike">
                <a:solidFill>
                  <a:schemeClr val="dk1"/>
                </a:solidFill>
                <a:latin typeface="Arial"/>
                <a:ea typeface="Arial"/>
                <a:cs typeface="Arial"/>
                <a:sym typeface="Arial"/>
              </a:defRPr>
            </a:lvl1pPr>
            <a:lvl2pPr indent="-342900" lvl="1" marL="914400" marR="0" rtl="0" algn="l">
              <a:spcBef>
                <a:spcPts val="360"/>
              </a:spcBef>
              <a:spcAft>
                <a:spcPts val="0"/>
              </a:spcAft>
              <a:buClr>
                <a:schemeClr val="dk1"/>
              </a:buClr>
              <a:buSzPts val="1800"/>
              <a:buFont typeface="Noto Sans Symbols"/>
              <a:buChar char="▪"/>
              <a:defRPr b="0" i="0" sz="1800" u="none" cap="none" strike="noStrike">
                <a:solidFill>
                  <a:schemeClr val="dk1"/>
                </a:solidFill>
                <a:latin typeface="Arial"/>
                <a:ea typeface="Arial"/>
                <a:cs typeface="Arial"/>
                <a:sym typeface="Arial"/>
              </a:defRPr>
            </a:lvl2pPr>
            <a:lvl3pPr indent="-330200" lvl="2" marL="1371600" marR="0" rtl="0" algn="l">
              <a:spcBef>
                <a:spcPts val="320"/>
              </a:spcBef>
              <a:spcAft>
                <a:spcPts val="0"/>
              </a:spcAft>
              <a:buClr>
                <a:schemeClr val="dk1"/>
              </a:buClr>
              <a:buSzPts val="1600"/>
              <a:buFont typeface="Noto Sans Symbols"/>
              <a:buChar char="⮚"/>
              <a:defRPr b="0" i="0" sz="1600" u="none" cap="none" strike="noStrike">
                <a:solidFill>
                  <a:schemeClr val="dk1"/>
                </a:solidFill>
                <a:latin typeface="Arial"/>
                <a:ea typeface="Arial"/>
                <a:cs typeface="Arial"/>
                <a:sym typeface="Arial"/>
              </a:defRPr>
            </a:lvl3pPr>
            <a:lvl4pPr indent="-317500" lvl="3" marL="1828800" marR="0" rtl="0" algn="l">
              <a:spcBef>
                <a:spcPts val="28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8" name="Google Shape;18;p28"/>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1" i="0" sz="2800" u="none" cap="none" strike="noStrike">
                <a:solidFill>
                  <a:schemeClr val="lt1"/>
                </a:solidFill>
                <a:latin typeface="Arial"/>
                <a:ea typeface="Arial"/>
                <a:cs typeface="Arial"/>
                <a:sym typeface="Arial"/>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nta">
  <p:cSld name="Penta">
    <p:spTree>
      <p:nvGrpSpPr>
        <p:cNvPr id="19" name="Shape 19"/>
        <p:cNvGrpSpPr/>
        <p:nvPr/>
      </p:nvGrpSpPr>
      <p:grpSpPr>
        <a:xfrm>
          <a:off x="0" y="0"/>
          <a:ext cx="0" cy="0"/>
          <a:chOff x="0" y="0"/>
          <a:chExt cx="0" cy="0"/>
        </a:xfrm>
      </p:grpSpPr>
      <p:sp>
        <p:nvSpPr>
          <p:cNvPr id="20" name="Google Shape;20;p29"/>
          <p:cNvSpPr/>
          <p:nvPr/>
        </p:nvSpPr>
        <p:spPr>
          <a:xfrm>
            <a:off x="7635049" y="3797402"/>
            <a:ext cx="615950" cy="363537"/>
          </a:xfrm>
          <a:prstGeom prst="downArrow">
            <a:avLst>
              <a:gd fmla="val 53611" name="adj1"/>
              <a:gd fmla="val 53773" name="adj2"/>
            </a:avLst>
          </a:prstGeom>
          <a:gradFill>
            <a:gsLst>
              <a:gs pos="0">
                <a:srgbClr val="3E7FCD"/>
              </a:gs>
              <a:gs pos="100000">
                <a:srgbClr val="96C0FF"/>
              </a:gs>
            </a:gsLst>
            <a:lin ang="16200000" scaled="0"/>
          </a:gradFill>
          <a:ln cap="flat" cmpd="sng" w="9525">
            <a:solidFill>
              <a:srgbClr val="4A7DBA"/>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700">
              <a:solidFill>
                <a:srgbClr val="952B1D"/>
              </a:solidFill>
              <a:latin typeface="Arial"/>
              <a:ea typeface="Arial"/>
              <a:cs typeface="Arial"/>
              <a:sym typeface="Arial"/>
            </a:endParaRPr>
          </a:p>
        </p:txBody>
      </p:sp>
      <p:sp>
        <p:nvSpPr>
          <p:cNvPr id="21" name="Google Shape;21;p29"/>
          <p:cNvSpPr/>
          <p:nvPr/>
        </p:nvSpPr>
        <p:spPr>
          <a:xfrm>
            <a:off x="6828522" y="1225415"/>
            <a:ext cx="2221358" cy="2497500"/>
          </a:xfrm>
          <a:prstGeom prst="roundRect">
            <a:avLst>
              <a:gd fmla="val 11111" name="adj"/>
            </a:avLst>
          </a:prstGeom>
          <a:gradFill>
            <a:gsLst>
              <a:gs pos="0">
                <a:srgbClr val="9BE9FF"/>
              </a:gs>
              <a:gs pos="35000">
                <a:srgbClr val="B8F1FF"/>
              </a:gs>
              <a:gs pos="100000">
                <a:srgbClr val="E2FBFF"/>
              </a:gs>
            </a:gsLst>
            <a:lin ang="16200000" scaled="0"/>
          </a:gradFill>
          <a:ln cap="flat" cmpd="sng" w="9525">
            <a:solidFill>
              <a:srgbClr val="45A9C4"/>
            </a:solidFill>
            <a:prstDash val="solid"/>
            <a:round/>
            <a:headEnd len="sm" w="sm" type="none"/>
            <a:tailEnd len="sm" w="sm" type="none"/>
          </a:ln>
          <a:effectLst>
            <a:outerShdw blurRad="40000" rotWithShape="0" dir="5400000" dist="20000">
              <a:srgbClr val="000000">
                <a:alpha val="37647"/>
              </a:srgbClr>
            </a:outerShdw>
          </a:effectLst>
        </p:spPr>
        <p:txBody>
          <a:bodyPr anchorCtr="0" anchor="b" bIns="82275" lIns="100575" spcFirstLastPara="1" rIns="64000" wrap="square" tIns="73150">
            <a:noAutofit/>
          </a:bodyPr>
          <a:lstStyle/>
          <a:p>
            <a:pPr indent="-50800" lvl="0" marL="114300" marR="0" rtl="0" algn="l">
              <a:lnSpc>
                <a:spcPct val="90000"/>
              </a:lnSpc>
              <a:spcBef>
                <a:spcPts val="0"/>
              </a:spcBef>
              <a:spcAft>
                <a:spcPts val="0"/>
              </a:spcAft>
              <a:buClr>
                <a:schemeClr val="dk1"/>
              </a:buClr>
              <a:buSzPts val="1000"/>
              <a:buFont typeface="Arial"/>
              <a:buNone/>
            </a:pPr>
            <a:r>
              <a:t/>
            </a:r>
            <a:endParaRPr i="1" sz="1000">
              <a:solidFill>
                <a:schemeClr val="dk1"/>
              </a:solidFill>
              <a:latin typeface="Arial"/>
              <a:ea typeface="Arial"/>
              <a:cs typeface="Arial"/>
              <a:sym typeface="Arial"/>
            </a:endParaRPr>
          </a:p>
          <a:p>
            <a:pPr indent="-50800" lvl="0" marL="114300" marR="0" rtl="0" algn="l">
              <a:lnSpc>
                <a:spcPct val="90000"/>
              </a:lnSpc>
              <a:spcBef>
                <a:spcPts val="350"/>
              </a:spcBef>
              <a:spcAft>
                <a:spcPts val="0"/>
              </a:spcAft>
              <a:buClr>
                <a:schemeClr val="dk1"/>
              </a:buClr>
              <a:buSzPts val="1000"/>
              <a:buFont typeface="Arial"/>
              <a:buNone/>
            </a:pPr>
            <a:r>
              <a:t/>
            </a:r>
            <a:endParaRPr i="1" sz="1000">
              <a:solidFill>
                <a:schemeClr val="dk1"/>
              </a:solidFill>
              <a:latin typeface="Arial"/>
              <a:ea typeface="Arial"/>
              <a:cs typeface="Arial"/>
              <a:sym typeface="Arial"/>
            </a:endParaRPr>
          </a:p>
          <a:p>
            <a:pPr indent="-50800" lvl="0" marL="114300" marR="0" rtl="0" algn="l">
              <a:lnSpc>
                <a:spcPct val="90000"/>
              </a:lnSpc>
              <a:spcBef>
                <a:spcPts val="350"/>
              </a:spcBef>
              <a:spcAft>
                <a:spcPts val="0"/>
              </a:spcAft>
              <a:buClr>
                <a:schemeClr val="dk1"/>
              </a:buClr>
              <a:buSzPts val="1000"/>
              <a:buFont typeface="Arial"/>
              <a:buNone/>
            </a:pPr>
            <a:r>
              <a:t/>
            </a:r>
            <a:endParaRPr i="1" sz="1000">
              <a:solidFill>
                <a:schemeClr val="dk1"/>
              </a:solidFill>
              <a:latin typeface="Arial"/>
              <a:ea typeface="Arial"/>
              <a:cs typeface="Arial"/>
              <a:sym typeface="Arial"/>
            </a:endParaRPr>
          </a:p>
          <a:p>
            <a:pPr indent="-50800" lvl="0" marL="114300" marR="0" rtl="0" algn="l">
              <a:lnSpc>
                <a:spcPct val="90000"/>
              </a:lnSpc>
              <a:spcBef>
                <a:spcPts val="350"/>
              </a:spcBef>
              <a:spcAft>
                <a:spcPts val="0"/>
              </a:spcAft>
              <a:buClr>
                <a:schemeClr val="dk1"/>
              </a:buClr>
              <a:buSzPts val="1000"/>
              <a:buFont typeface="Arial"/>
              <a:buNone/>
            </a:pPr>
            <a:r>
              <a:t/>
            </a:r>
            <a:endParaRPr i="1" sz="1000">
              <a:solidFill>
                <a:schemeClr val="dk1"/>
              </a:solidFill>
              <a:latin typeface="Arial"/>
              <a:ea typeface="Arial"/>
              <a:cs typeface="Arial"/>
              <a:sym typeface="Arial"/>
            </a:endParaRPr>
          </a:p>
          <a:p>
            <a:pPr indent="-50800" lvl="0" marL="114300" marR="0" rtl="0" algn="l">
              <a:lnSpc>
                <a:spcPct val="90000"/>
              </a:lnSpc>
              <a:spcBef>
                <a:spcPts val="350"/>
              </a:spcBef>
              <a:spcAft>
                <a:spcPts val="0"/>
              </a:spcAft>
              <a:buClr>
                <a:schemeClr val="dk1"/>
              </a:buClr>
              <a:buSzPts val="1000"/>
              <a:buFont typeface="Arial"/>
              <a:buNone/>
            </a:pPr>
            <a:r>
              <a:t/>
            </a:r>
            <a:endParaRPr i="1" sz="1000">
              <a:solidFill>
                <a:schemeClr val="dk1"/>
              </a:solidFill>
              <a:latin typeface="Arial"/>
              <a:ea typeface="Arial"/>
              <a:cs typeface="Arial"/>
              <a:sym typeface="Arial"/>
            </a:endParaRPr>
          </a:p>
          <a:p>
            <a:pPr indent="-50800" lvl="0" marL="114300" marR="0" rtl="0" algn="l">
              <a:lnSpc>
                <a:spcPct val="90000"/>
              </a:lnSpc>
              <a:spcBef>
                <a:spcPts val="350"/>
              </a:spcBef>
              <a:spcAft>
                <a:spcPts val="0"/>
              </a:spcAft>
              <a:buClr>
                <a:schemeClr val="dk1"/>
              </a:buClr>
              <a:buSzPts val="1000"/>
              <a:buFont typeface="Arial"/>
              <a:buNone/>
            </a:pPr>
            <a:r>
              <a:t/>
            </a:r>
            <a:endParaRPr i="1" sz="1000">
              <a:solidFill>
                <a:schemeClr val="dk1"/>
              </a:solidFill>
              <a:latin typeface="Arial"/>
              <a:ea typeface="Arial"/>
              <a:cs typeface="Arial"/>
              <a:sym typeface="Arial"/>
            </a:endParaRPr>
          </a:p>
          <a:p>
            <a:pPr indent="-50800" lvl="0" marL="114300" marR="0" rtl="0" algn="l">
              <a:lnSpc>
                <a:spcPct val="90000"/>
              </a:lnSpc>
              <a:spcBef>
                <a:spcPts val="350"/>
              </a:spcBef>
              <a:spcAft>
                <a:spcPts val="0"/>
              </a:spcAft>
              <a:buClr>
                <a:schemeClr val="dk1"/>
              </a:buClr>
              <a:buSzPts val="1000"/>
              <a:buFont typeface="Arial"/>
              <a:buNone/>
            </a:pPr>
            <a:r>
              <a:t/>
            </a:r>
            <a:endParaRPr i="1" sz="1000">
              <a:solidFill>
                <a:schemeClr val="dk1"/>
              </a:solidFill>
              <a:latin typeface="Arial"/>
              <a:ea typeface="Arial"/>
              <a:cs typeface="Arial"/>
              <a:sym typeface="Arial"/>
            </a:endParaRPr>
          </a:p>
          <a:p>
            <a:pPr indent="-50800" lvl="0" marL="114300" marR="0" rtl="0" algn="l">
              <a:lnSpc>
                <a:spcPct val="90000"/>
              </a:lnSpc>
              <a:spcBef>
                <a:spcPts val="350"/>
              </a:spcBef>
              <a:spcAft>
                <a:spcPts val="0"/>
              </a:spcAft>
              <a:buClr>
                <a:schemeClr val="dk1"/>
              </a:buClr>
              <a:buSzPts val="1000"/>
              <a:buFont typeface="Arial"/>
              <a:buNone/>
            </a:pPr>
            <a:r>
              <a:t/>
            </a:r>
            <a:endParaRPr i="1" sz="1000">
              <a:solidFill>
                <a:schemeClr val="dk1"/>
              </a:solidFill>
              <a:latin typeface="Arial"/>
              <a:ea typeface="Arial"/>
              <a:cs typeface="Arial"/>
              <a:sym typeface="Arial"/>
            </a:endParaRPr>
          </a:p>
        </p:txBody>
      </p:sp>
      <p:sp>
        <p:nvSpPr>
          <p:cNvPr id="22" name="Google Shape;22;p29"/>
          <p:cNvSpPr/>
          <p:nvPr/>
        </p:nvSpPr>
        <p:spPr>
          <a:xfrm>
            <a:off x="2855717" y="2819400"/>
            <a:ext cx="3549650" cy="3881846"/>
          </a:xfrm>
          <a:prstGeom prst="roundRect">
            <a:avLst>
              <a:gd fmla="val 7963" name="adj"/>
            </a:avLst>
          </a:prstGeom>
          <a:gradFill>
            <a:gsLst>
              <a:gs pos="0">
                <a:srgbClr val="BABABA"/>
              </a:gs>
              <a:gs pos="35000">
                <a:srgbClr val="CFCFCF"/>
              </a:gs>
              <a:gs pos="100000">
                <a:srgbClr val="EDEDED"/>
              </a:gs>
            </a:gsLst>
            <a:lin ang="16200000" scaled="0"/>
          </a:gradFill>
          <a:ln cap="flat" cmpd="sng" w="9525">
            <a:solidFill>
              <a:srgbClr val="A5A5A5"/>
            </a:solidFill>
            <a:prstDash val="solid"/>
            <a:round/>
            <a:headEnd len="sm" w="sm" type="none"/>
            <a:tailEnd len="sm" w="sm" type="none"/>
          </a:ln>
          <a:effectLst>
            <a:outerShdw blurRad="40000" rotWithShape="0" dir="5400000" dist="20000">
              <a:srgbClr val="000000">
                <a:alpha val="37647"/>
              </a:srgbClr>
            </a:outerShdw>
          </a:effectLst>
        </p:spPr>
        <p:txBody>
          <a:bodyPr anchorCtr="0" anchor="t" bIns="91425" lIns="91425" spcFirstLastPara="1" rIns="91425" wrap="square" tIns="91425">
            <a:noAutofit/>
          </a:bodyPr>
          <a:lstStyle/>
          <a:p>
            <a:pPr indent="-114300" lvl="0" marL="114300" marR="0" rtl="0" algn="l">
              <a:spcBef>
                <a:spcPts val="0"/>
              </a:spcBef>
              <a:spcAft>
                <a:spcPts val="0"/>
              </a:spcAft>
              <a:buNone/>
            </a:pPr>
            <a:r>
              <a:t/>
            </a:r>
            <a:endParaRPr sz="1200" u="sng">
              <a:solidFill>
                <a:schemeClr val="dk1"/>
              </a:solidFill>
              <a:latin typeface="Arial"/>
              <a:ea typeface="Arial"/>
              <a:cs typeface="Arial"/>
              <a:sym typeface="Arial"/>
            </a:endParaRPr>
          </a:p>
        </p:txBody>
      </p:sp>
      <p:sp>
        <p:nvSpPr>
          <p:cNvPr id="23" name="Google Shape;23;p29"/>
          <p:cNvSpPr/>
          <p:nvPr/>
        </p:nvSpPr>
        <p:spPr>
          <a:xfrm>
            <a:off x="233997" y="3918858"/>
            <a:ext cx="2217040" cy="2743201"/>
          </a:xfrm>
          <a:prstGeom prst="roundRect">
            <a:avLst>
              <a:gd fmla="val 11111" name="adj"/>
            </a:avLst>
          </a:prstGeom>
          <a:gradFill>
            <a:gsLst>
              <a:gs pos="0">
                <a:srgbClr val="9BE9FF"/>
              </a:gs>
              <a:gs pos="35000">
                <a:srgbClr val="B8F1FF"/>
              </a:gs>
              <a:gs pos="100000">
                <a:srgbClr val="E2FBFF"/>
              </a:gs>
            </a:gsLst>
            <a:lin ang="16200000" scaled="0"/>
          </a:gradFill>
          <a:ln cap="flat" cmpd="sng" w="9525">
            <a:solidFill>
              <a:srgbClr val="45A9C4"/>
            </a:solidFill>
            <a:prstDash val="solid"/>
            <a:round/>
            <a:headEnd len="sm" w="sm" type="none"/>
            <a:tailEnd len="sm" w="sm" type="none"/>
          </a:ln>
          <a:effectLst>
            <a:outerShdw blurRad="40000" rotWithShape="0" dir="5400000" dist="20000">
              <a:srgbClr val="000000">
                <a:alpha val="37647"/>
              </a:srgbClr>
            </a:outerShdw>
          </a:effectLst>
        </p:spPr>
        <p:txBody>
          <a:bodyPr anchorCtr="0" anchor="b" bIns="82275" lIns="100575" spcFirstLastPara="1" rIns="64000" wrap="square" tIns="73150">
            <a:noAutofit/>
          </a:bodyPr>
          <a:lstStyle/>
          <a:p>
            <a:pPr indent="-50800" lvl="0" marL="114300" marR="0" rtl="0" algn="l">
              <a:lnSpc>
                <a:spcPct val="90000"/>
              </a:lnSpc>
              <a:spcBef>
                <a:spcPts val="0"/>
              </a:spcBef>
              <a:spcAft>
                <a:spcPts val="0"/>
              </a:spcAft>
              <a:buClr>
                <a:schemeClr val="dk1"/>
              </a:buClr>
              <a:buSzPts val="1000"/>
              <a:buFont typeface="Arial"/>
              <a:buNone/>
            </a:pPr>
            <a:r>
              <a:t/>
            </a:r>
            <a:endParaRPr i="1" sz="1000">
              <a:solidFill>
                <a:schemeClr val="dk1"/>
              </a:solidFill>
              <a:latin typeface="Arial"/>
              <a:ea typeface="Arial"/>
              <a:cs typeface="Arial"/>
              <a:sym typeface="Arial"/>
            </a:endParaRPr>
          </a:p>
        </p:txBody>
      </p:sp>
      <p:sp>
        <p:nvSpPr>
          <p:cNvPr id="24" name="Google Shape;24;p29"/>
          <p:cNvSpPr/>
          <p:nvPr/>
        </p:nvSpPr>
        <p:spPr>
          <a:xfrm rot="-5400000">
            <a:off x="2369419" y="4306776"/>
            <a:ext cx="615950" cy="363538"/>
          </a:xfrm>
          <a:prstGeom prst="downArrow">
            <a:avLst>
              <a:gd fmla="val 53611" name="adj1"/>
              <a:gd fmla="val 53773" name="adj2"/>
            </a:avLst>
          </a:prstGeom>
          <a:gradFill>
            <a:gsLst>
              <a:gs pos="0">
                <a:srgbClr val="3E7FCD"/>
              </a:gs>
              <a:gs pos="100000">
                <a:srgbClr val="96C0FF"/>
              </a:gs>
            </a:gsLst>
            <a:lin ang="16200000" scaled="0"/>
          </a:gradFill>
          <a:ln cap="flat" cmpd="sng" w="9525">
            <a:solidFill>
              <a:srgbClr val="4A7DBA"/>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700">
              <a:solidFill>
                <a:srgbClr val="952B1D"/>
              </a:solidFill>
              <a:latin typeface="Arial"/>
              <a:ea typeface="Arial"/>
              <a:cs typeface="Arial"/>
              <a:sym typeface="Arial"/>
            </a:endParaRPr>
          </a:p>
        </p:txBody>
      </p:sp>
      <p:sp>
        <p:nvSpPr>
          <p:cNvPr id="25" name="Google Shape;25;p29"/>
          <p:cNvSpPr/>
          <p:nvPr/>
        </p:nvSpPr>
        <p:spPr>
          <a:xfrm rot="-5400000">
            <a:off x="6324700" y="3211843"/>
            <a:ext cx="615950" cy="363537"/>
          </a:xfrm>
          <a:prstGeom prst="downArrow">
            <a:avLst>
              <a:gd fmla="val 53611" name="adj1"/>
              <a:gd fmla="val 53773" name="adj2"/>
            </a:avLst>
          </a:prstGeom>
          <a:gradFill>
            <a:gsLst>
              <a:gs pos="0">
                <a:srgbClr val="3E7FCD"/>
              </a:gs>
              <a:gs pos="100000">
                <a:srgbClr val="96C0FF"/>
              </a:gs>
            </a:gsLst>
            <a:lin ang="16200000" scaled="0"/>
          </a:gradFill>
          <a:ln cap="flat" cmpd="sng" w="9525">
            <a:solidFill>
              <a:srgbClr val="4A7DBA"/>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700">
              <a:solidFill>
                <a:srgbClr val="952B1D"/>
              </a:solidFill>
              <a:latin typeface="Arial"/>
              <a:ea typeface="Arial"/>
              <a:cs typeface="Arial"/>
              <a:sym typeface="Arial"/>
            </a:endParaRPr>
          </a:p>
        </p:txBody>
      </p:sp>
      <p:sp>
        <p:nvSpPr>
          <p:cNvPr id="26" name="Google Shape;26;p29"/>
          <p:cNvSpPr txBox="1"/>
          <p:nvPr/>
        </p:nvSpPr>
        <p:spPr>
          <a:xfrm rot="-5400000">
            <a:off x="5840125" y="1961621"/>
            <a:ext cx="1821680" cy="344710"/>
          </a:xfrm>
          <a:prstGeom prst="rect">
            <a:avLst/>
          </a:prstGeom>
          <a:noFill/>
          <a:ln>
            <a:noFill/>
          </a:ln>
        </p:spPr>
        <p:txBody>
          <a:bodyPr anchorCtr="0" anchor="ctr" bIns="0" lIns="0" spcFirstLastPara="1" rIns="0" wrap="square" tIns="0">
            <a:spAutoFit/>
          </a:bodyPr>
          <a:lstStyle/>
          <a:p>
            <a:pPr indent="0" lvl="0" marL="0" marR="0" rtl="0" algn="l">
              <a:lnSpc>
                <a:spcPct val="80000"/>
              </a:lnSpc>
              <a:spcBef>
                <a:spcPts val="0"/>
              </a:spcBef>
              <a:spcAft>
                <a:spcPts val="0"/>
              </a:spcAft>
              <a:buNone/>
            </a:pPr>
            <a:r>
              <a:rPr b="1" lang="en-US" sz="1400">
                <a:solidFill>
                  <a:srgbClr val="C00000"/>
                </a:solidFill>
                <a:latin typeface="Arial"/>
                <a:ea typeface="Arial"/>
                <a:cs typeface="Arial"/>
                <a:sym typeface="Arial"/>
              </a:rPr>
              <a:t>QUANTITATIVE IMPACT</a:t>
            </a:r>
            <a:endParaRPr/>
          </a:p>
        </p:txBody>
      </p:sp>
      <p:sp>
        <p:nvSpPr>
          <p:cNvPr id="27" name="Google Shape;27;p29"/>
          <p:cNvSpPr txBox="1"/>
          <p:nvPr/>
        </p:nvSpPr>
        <p:spPr>
          <a:xfrm rot="-5400000">
            <a:off x="5521466" y="5349810"/>
            <a:ext cx="2447844" cy="176651"/>
          </a:xfrm>
          <a:prstGeom prst="rect">
            <a:avLst/>
          </a:prstGeom>
          <a:noFill/>
          <a:ln>
            <a:noFill/>
          </a:ln>
        </p:spPr>
        <p:txBody>
          <a:bodyPr anchorCtr="0" anchor="ctr" bIns="0" lIns="0" spcFirstLastPara="1" rIns="0" wrap="square" tIns="0">
            <a:spAutoFit/>
          </a:bodyPr>
          <a:lstStyle/>
          <a:p>
            <a:pPr indent="0" lvl="0" marL="0" marR="0" rtl="0" algn="ctr">
              <a:lnSpc>
                <a:spcPct val="80000"/>
              </a:lnSpc>
              <a:spcBef>
                <a:spcPts val="0"/>
              </a:spcBef>
              <a:spcAft>
                <a:spcPts val="0"/>
              </a:spcAft>
              <a:buNone/>
            </a:pPr>
            <a:r>
              <a:rPr b="1" lang="en-US" sz="1400">
                <a:solidFill>
                  <a:srgbClr val="C00000"/>
                </a:solidFill>
                <a:latin typeface="Arial"/>
                <a:ea typeface="Arial"/>
                <a:cs typeface="Arial"/>
                <a:sym typeface="Arial"/>
              </a:rPr>
              <a:t>PROJECT GOAL</a:t>
            </a:r>
            <a:endParaRPr/>
          </a:p>
        </p:txBody>
      </p:sp>
      <p:sp>
        <p:nvSpPr>
          <p:cNvPr id="28" name="Google Shape;28;p29"/>
          <p:cNvSpPr txBox="1"/>
          <p:nvPr/>
        </p:nvSpPr>
        <p:spPr>
          <a:xfrm rot="-5400000">
            <a:off x="-955573" y="2284754"/>
            <a:ext cx="2295593" cy="172356"/>
          </a:xfrm>
          <a:prstGeom prst="rect">
            <a:avLst/>
          </a:prstGeom>
          <a:noFill/>
          <a:ln>
            <a:noFill/>
          </a:ln>
        </p:spPr>
        <p:txBody>
          <a:bodyPr anchorCtr="0" anchor="ctr" bIns="0" lIns="0" spcFirstLastPara="1" rIns="0" wrap="square" tIns="0">
            <a:spAutoFit/>
          </a:bodyPr>
          <a:lstStyle/>
          <a:p>
            <a:pPr indent="0" lvl="0" marL="0" marR="0" rtl="0" algn="ctr">
              <a:lnSpc>
                <a:spcPct val="80000"/>
              </a:lnSpc>
              <a:spcBef>
                <a:spcPts val="0"/>
              </a:spcBef>
              <a:spcAft>
                <a:spcPts val="0"/>
              </a:spcAft>
              <a:buNone/>
            </a:pPr>
            <a:r>
              <a:rPr b="1" lang="en-US" sz="1400">
                <a:solidFill>
                  <a:srgbClr val="C00000"/>
                </a:solidFill>
                <a:latin typeface="Arial"/>
                <a:ea typeface="Arial"/>
                <a:cs typeface="Arial"/>
                <a:sym typeface="Arial"/>
              </a:rPr>
              <a:t>STATUS QUO</a:t>
            </a:r>
            <a:endParaRPr/>
          </a:p>
        </p:txBody>
      </p:sp>
      <p:sp>
        <p:nvSpPr>
          <p:cNvPr id="29" name="Google Shape;29;p29"/>
          <p:cNvSpPr txBox="1"/>
          <p:nvPr/>
        </p:nvSpPr>
        <p:spPr>
          <a:xfrm rot="-5400000">
            <a:off x="-1127975" y="5298551"/>
            <a:ext cx="2554656" cy="172355"/>
          </a:xfrm>
          <a:prstGeom prst="rect">
            <a:avLst/>
          </a:prstGeom>
          <a:noFill/>
          <a:ln>
            <a:noFill/>
          </a:ln>
        </p:spPr>
        <p:txBody>
          <a:bodyPr anchorCtr="0" anchor="ctr" bIns="0" lIns="0" spcFirstLastPara="1" rIns="0" wrap="square" tIns="0">
            <a:spAutoFit/>
          </a:bodyPr>
          <a:lstStyle/>
          <a:p>
            <a:pPr indent="0" lvl="0" marL="0" marR="0" rtl="0" algn="ctr">
              <a:lnSpc>
                <a:spcPct val="80000"/>
              </a:lnSpc>
              <a:spcBef>
                <a:spcPts val="0"/>
              </a:spcBef>
              <a:spcAft>
                <a:spcPts val="0"/>
              </a:spcAft>
              <a:buNone/>
            </a:pPr>
            <a:r>
              <a:rPr b="1" lang="en-US" sz="1400">
                <a:solidFill>
                  <a:srgbClr val="C00000"/>
                </a:solidFill>
                <a:latin typeface="Arial"/>
                <a:ea typeface="Arial"/>
                <a:cs typeface="Arial"/>
                <a:sym typeface="Arial"/>
              </a:rPr>
              <a:t>NEW INSIGHTS</a:t>
            </a:r>
            <a:endParaRPr/>
          </a:p>
        </p:txBody>
      </p:sp>
      <p:sp>
        <p:nvSpPr>
          <p:cNvPr id="30" name="Google Shape;30;p29"/>
          <p:cNvSpPr txBox="1"/>
          <p:nvPr>
            <p:ph idx="1" type="body"/>
          </p:nvPr>
        </p:nvSpPr>
        <p:spPr>
          <a:xfrm>
            <a:off x="323066" y="1178524"/>
            <a:ext cx="2040673" cy="2270069"/>
          </a:xfrm>
          <a:prstGeom prst="rect">
            <a:avLst/>
          </a:prstGeom>
          <a:noFill/>
          <a:ln>
            <a:noFill/>
          </a:ln>
        </p:spPr>
        <p:txBody>
          <a:bodyPr anchorCtr="0" anchor="t" bIns="0" lIns="0" spcFirstLastPara="1" rIns="0" wrap="square" tIns="0">
            <a:noAutofit/>
          </a:bodyPr>
          <a:lstStyle>
            <a:lvl1pPr indent="-317500" lvl="0" marL="457200" marR="0" rtl="0" algn="l">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1pPr>
            <a:lvl2pPr indent="-304800" lvl="1" marL="914400" marR="0" rtl="0" algn="l">
              <a:spcBef>
                <a:spcPts val="24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2pPr>
            <a:lvl3pPr indent="-298450" lvl="2" marL="1371600" marR="0" rtl="0" algn="l">
              <a:spcBef>
                <a:spcPts val="220"/>
              </a:spcBef>
              <a:spcAft>
                <a:spcPts val="0"/>
              </a:spcAft>
              <a:buClr>
                <a:schemeClr val="dk1"/>
              </a:buClr>
              <a:buSzPts val="1100"/>
              <a:buFont typeface="Calibri"/>
              <a:buChar char="–"/>
              <a:defRPr b="0" i="0" sz="1100" u="none" cap="none" strike="noStrike">
                <a:solidFill>
                  <a:schemeClr val="dk1"/>
                </a:solidFill>
                <a:latin typeface="Arial"/>
                <a:ea typeface="Arial"/>
                <a:cs typeface="Arial"/>
                <a:sym typeface="Arial"/>
              </a:defRPr>
            </a:lvl3pPr>
            <a:lvl4pPr indent="-295275" lvl="3" marL="1828800" marR="0" rtl="0" algn="l">
              <a:spcBef>
                <a:spcPts val="210"/>
              </a:spcBef>
              <a:spcAft>
                <a:spcPts val="0"/>
              </a:spcAft>
              <a:buClr>
                <a:schemeClr val="dk1"/>
              </a:buClr>
              <a:buSzPts val="1050"/>
              <a:buFont typeface="Arial"/>
              <a:buChar char="–"/>
              <a:defRPr b="0" i="0" sz="1050" u="none" cap="none" strike="noStrike">
                <a:solidFill>
                  <a:schemeClr val="dk1"/>
                </a:solidFill>
                <a:latin typeface="Calibri"/>
                <a:ea typeface="Calibri"/>
                <a:cs typeface="Calibri"/>
                <a:sym typeface="Calibri"/>
              </a:defRPr>
            </a:lvl4pPr>
            <a:lvl5pPr indent="-295275" lvl="4" marL="2286000" marR="0" rtl="0" algn="l">
              <a:spcBef>
                <a:spcPts val="210"/>
              </a:spcBef>
              <a:spcAft>
                <a:spcPts val="0"/>
              </a:spcAft>
              <a:buClr>
                <a:schemeClr val="dk1"/>
              </a:buClr>
              <a:buSzPts val="1050"/>
              <a:buFont typeface="Arial"/>
              <a:buChar char="»"/>
              <a:defRPr b="0" i="0" sz="105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31" name="Google Shape;31;p29"/>
          <p:cNvSpPr/>
          <p:nvPr/>
        </p:nvSpPr>
        <p:spPr>
          <a:xfrm>
            <a:off x="2795452" y="1401337"/>
            <a:ext cx="3531116" cy="929056"/>
          </a:xfrm>
          <a:prstGeom prst="snip2DiagRect">
            <a:avLst>
              <a:gd fmla="val 0" name="adj1"/>
              <a:gd fmla="val 16667" name="adj2"/>
            </a:avLst>
          </a:prstGeom>
          <a:gradFill>
            <a:gsLst>
              <a:gs pos="0">
                <a:srgbClr val="FFBB82"/>
              </a:gs>
              <a:gs pos="35000">
                <a:srgbClr val="FFCFA8"/>
              </a:gs>
              <a:gs pos="100000">
                <a:srgbClr val="FFEBD9"/>
              </a:gs>
            </a:gsLst>
            <a:lin ang="16200000" scaled="0"/>
          </a:gradFill>
          <a:ln cap="flat" cmpd="sng" w="9525">
            <a:solidFill>
              <a:srgbClr val="F5913F"/>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32" name="Google Shape;32;p29"/>
          <p:cNvSpPr txBox="1"/>
          <p:nvPr/>
        </p:nvSpPr>
        <p:spPr>
          <a:xfrm>
            <a:off x="2620146" y="1066800"/>
            <a:ext cx="3988977"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600" u="sng">
                <a:solidFill>
                  <a:srgbClr val="C00000"/>
                </a:solidFill>
                <a:latin typeface="Arial"/>
                <a:ea typeface="Arial"/>
                <a:cs typeface="Arial"/>
                <a:sym typeface="Arial"/>
              </a:rPr>
              <a:t>PROBLEM</a:t>
            </a:r>
            <a:r>
              <a:rPr b="1" lang="en-US" sz="1600" u="sng">
                <a:solidFill>
                  <a:srgbClr val="C00000"/>
                </a:solidFill>
                <a:latin typeface="Arial"/>
                <a:ea typeface="Arial"/>
                <a:cs typeface="Arial"/>
                <a:sym typeface="Arial"/>
              </a:rPr>
              <a:t> / NEED BEING ADDRESSED</a:t>
            </a:r>
            <a:endParaRPr b="1" sz="1600" u="sng">
              <a:solidFill>
                <a:srgbClr val="C00000"/>
              </a:solidFill>
              <a:latin typeface="Arial"/>
              <a:ea typeface="Arial"/>
              <a:cs typeface="Arial"/>
              <a:sym typeface="Arial"/>
            </a:endParaRPr>
          </a:p>
        </p:txBody>
      </p:sp>
      <p:sp>
        <p:nvSpPr>
          <p:cNvPr id="33" name="Google Shape;33;p29"/>
          <p:cNvSpPr txBox="1"/>
          <p:nvPr>
            <p:ph idx="2" type="body"/>
          </p:nvPr>
        </p:nvSpPr>
        <p:spPr>
          <a:xfrm>
            <a:off x="317438" y="3997235"/>
            <a:ext cx="2040673" cy="2586447"/>
          </a:xfrm>
          <a:prstGeom prst="rect">
            <a:avLst/>
          </a:prstGeom>
          <a:noFill/>
          <a:ln>
            <a:noFill/>
          </a:ln>
        </p:spPr>
        <p:txBody>
          <a:bodyPr anchorCtr="0" anchor="t" bIns="0" lIns="0" spcFirstLastPara="1" rIns="0" wrap="square" tIns="0">
            <a:noAutofit/>
          </a:bodyPr>
          <a:lstStyle>
            <a:lvl1pPr indent="-317500" lvl="0" marL="457200" marR="0" rtl="0" algn="l">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1pPr>
            <a:lvl2pPr indent="-304800" lvl="1" marL="914400" marR="0" rtl="0" algn="l">
              <a:spcBef>
                <a:spcPts val="24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2pPr>
            <a:lvl3pPr indent="-298450" lvl="2" marL="1371600" marR="0" rtl="0" algn="l">
              <a:spcBef>
                <a:spcPts val="220"/>
              </a:spcBef>
              <a:spcAft>
                <a:spcPts val="0"/>
              </a:spcAft>
              <a:buClr>
                <a:schemeClr val="dk1"/>
              </a:buClr>
              <a:buSzPts val="1100"/>
              <a:buFont typeface="Calibri"/>
              <a:buChar char="–"/>
              <a:defRPr b="0" i="0" sz="1100" u="none" cap="none" strike="noStrike">
                <a:solidFill>
                  <a:schemeClr val="dk1"/>
                </a:solidFill>
                <a:latin typeface="Arial"/>
                <a:ea typeface="Arial"/>
                <a:cs typeface="Arial"/>
                <a:sym typeface="Arial"/>
              </a:defRPr>
            </a:lvl3pPr>
            <a:lvl4pPr indent="-295275" lvl="3" marL="1828800" marR="0" rtl="0" algn="l">
              <a:spcBef>
                <a:spcPts val="210"/>
              </a:spcBef>
              <a:spcAft>
                <a:spcPts val="0"/>
              </a:spcAft>
              <a:buClr>
                <a:schemeClr val="dk1"/>
              </a:buClr>
              <a:buSzPts val="1050"/>
              <a:buFont typeface="Arial"/>
              <a:buChar char="–"/>
              <a:defRPr b="0" i="0" sz="1050" u="none" cap="none" strike="noStrike">
                <a:solidFill>
                  <a:schemeClr val="dk1"/>
                </a:solidFill>
                <a:latin typeface="Calibri"/>
                <a:ea typeface="Calibri"/>
                <a:cs typeface="Calibri"/>
                <a:sym typeface="Calibri"/>
              </a:defRPr>
            </a:lvl4pPr>
            <a:lvl5pPr indent="-295275" lvl="4" marL="2286000" marR="0" rtl="0" algn="l">
              <a:spcBef>
                <a:spcPts val="210"/>
              </a:spcBef>
              <a:spcAft>
                <a:spcPts val="0"/>
              </a:spcAft>
              <a:buClr>
                <a:schemeClr val="dk1"/>
              </a:buClr>
              <a:buSzPts val="1050"/>
              <a:buFont typeface="Arial"/>
              <a:buChar char="»"/>
              <a:defRPr b="0" i="0" sz="105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34" name="Google Shape;34;p29"/>
          <p:cNvSpPr txBox="1"/>
          <p:nvPr>
            <p:ph idx="3" type="body"/>
          </p:nvPr>
        </p:nvSpPr>
        <p:spPr>
          <a:xfrm>
            <a:off x="6908555" y="1316056"/>
            <a:ext cx="2040673" cy="2302355"/>
          </a:xfrm>
          <a:prstGeom prst="rect">
            <a:avLst/>
          </a:prstGeom>
          <a:noFill/>
          <a:ln>
            <a:noFill/>
          </a:ln>
        </p:spPr>
        <p:txBody>
          <a:bodyPr anchorCtr="0" anchor="t" bIns="0" lIns="0" spcFirstLastPara="1" rIns="0" wrap="square" tIns="0">
            <a:noAutofit/>
          </a:bodyPr>
          <a:lstStyle>
            <a:lvl1pPr indent="-317500" lvl="0" marL="457200" marR="0" rtl="0" algn="l">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1pPr>
            <a:lvl2pPr indent="-304800" lvl="1" marL="914400" marR="0" rtl="0" algn="l">
              <a:spcBef>
                <a:spcPts val="24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2pPr>
            <a:lvl3pPr indent="-298450" lvl="2" marL="1371600" marR="0" rtl="0" algn="l">
              <a:spcBef>
                <a:spcPts val="220"/>
              </a:spcBef>
              <a:spcAft>
                <a:spcPts val="0"/>
              </a:spcAft>
              <a:buClr>
                <a:schemeClr val="dk1"/>
              </a:buClr>
              <a:buSzPts val="1100"/>
              <a:buFont typeface="Calibri"/>
              <a:buChar char="–"/>
              <a:defRPr b="0" i="0" sz="1100" u="none" cap="none" strike="noStrike">
                <a:solidFill>
                  <a:schemeClr val="dk1"/>
                </a:solidFill>
                <a:latin typeface="Arial"/>
                <a:ea typeface="Arial"/>
                <a:cs typeface="Arial"/>
                <a:sym typeface="Arial"/>
              </a:defRPr>
            </a:lvl3pPr>
            <a:lvl4pPr indent="-295275" lvl="3" marL="1828800" marR="0" rtl="0" algn="l">
              <a:spcBef>
                <a:spcPts val="210"/>
              </a:spcBef>
              <a:spcAft>
                <a:spcPts val="0"/>
              </a:spcAft>
              <a:buClr>
                <a:schemeClr val="dk1"/>
              </a:buClr>
              <a:buSzPts val="1050"/>
              <a:buFont typeface="Arial"/>
              <a:buChar char="–"/>
              <a:defRPr b="0" i="0" sz="1050" u="none" cap="none" strike="noStrike">
                <a:solidFill>
                  <a:schemeClr val="dk1"/>
                </a:solidFill>
                <a:latin typeface="Calibri"/>
                <a:ea typeface="Calibri"/>
                <a:cs typeface="Calibri"/>
                <a:sym typeface="Calibri"/>
              </a:defRPr>
            </a:lvl4pPr>
            <a:lvl5pPr indent="-295275" lvl="4" marL="2286000" marR="0" rtl="0" algn="l">
              <a:spcBef>
                <a:spcPts val="210"/>
              </a:spcBef>
              <a:spcAft>
                <a:spcPts val="0"/>
              </a:spcAft>
              <a:buClr>
                <a:schemeClr val="dk1"/>
              </a:buClr>
              <a:buSzPts val="1050"/>
              <a:buFont typeface="Arial"/>
              <a:buChar char="»"/>
              <a:defRPr b="0" i="0" sz="105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35" name="Google Shape;35;p29"/>
          <p:cNvSpPr txBox="1"/>
          <p:nvPr>
            <p:ph idx="4" type="body"/>
          </p:nvPr>
        </p:nvSpPr>
        <p:spPr>
          <a:xfrm>
            <a:off x="6904841" y="4203006"/>
            <a:ext cx="2040673" cy="2406802"/>
          </a:xfrm>
          <a:prstGeom prst="rect">
            <a:avLst/>
          </a:prstGeom>
          <a:noFill/>
          <a:ln>
            <a:noFill/>
          </a:ln>
        </p:spPr>
        <p:txBody>
          <a:bodyPr anchorCtr="0" anchor="t" bIns="0" lIns="0" spcFirstLastPara="1" rIns="0" wrap="square" tIns="0">
            <a:noAutofit/>
          </a:bodyPr>
          <a:lstStyle>
            <a:lvl1pPr indent="-317500" lvl="0" marL="457200" marR="0" rtl="0" algn="l">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1pPr>
            <a:lvl2pPr indent="-304800" lvl="1" marL="914400" marR="0" rtl="0" algn="l">
              <a:spcBef>
                <a:spcPts val="24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2pPr>
            <a:lvl3pPr indent="-298450" lvl="2" marL="1371600" marR="0" rtl="0" algn="l">
              <a:spcBef>
                <a:spcPts val="220"/>
              </a:spcBef>
              <a:spcAft>
                <a:spcPts val="0"/>
              </a:spcAft>
              <a:buClr>
                <a:schemeClr val="dk1"/>
              </a:buClr>
              <a:buSzPts val="1100"/>
              <a:buFont typeface="Calibri"/>
              <a:buChar char="–"/>
              <a:defRPr b="0" i="0" sz="1100" u="none" cap="none" strike="noStrike">
                <a:solidFill>
                  <a:schemeClr val="dk1"/>
                </a:solidFill>
                <a:latin typeface="Arial"/>
                <a:ea typeface="Arial"/>
                <a:cs typeface="Arial"/>
                <a:sym typeface="Arial"/>
              </a:defRPr>
            </a:lvl3pPr>
            <a:lvl4pPr indent="-295275" lvl="3" marL="1828800" marR="0" rtl="0" algn="l">
              <a:spcBef>
                <a:spcPts val="210"/>
              </a:spcBef>
              <a:spcAft>
                <a:spcPts val="0"/>
              </a:spcAft>
              <a:buClr>
                <a:schemeClr val="dk1"/>
              </a:buClr>
              <a:buSzPts val="1050"/>
              <a:buFont typeface="Arial"/>
              <a:buChar char="–"/>
              <a:defRPr b="0" i="0" sz="1050" u="none" cap="none" strike="noStrike">
                <a:solidFill>
                  <a:schemeClr val="dk1"/>
                </a:solidFill>
                <a:latin typeface="Calibri"/>
                <a:ea typeface="Calibri"/>
                <a:cs typeface="Calibri"/>
                <a:sym typeface="Calibri"/>
              </a:defRPr>
            </a:lvl4pPr>
            <a:lvl5pPr indent="-295275" lvl="4" marL="2286000" marR="0" rtl="0" algn="l">
              <a:spcBef>
                <a:spcPts val="210"/>
              </a:spcBef>
              <a:spcAft>
                <a:spcPts val="0"/>
              </a:spcAft>
              <a:buClr>
                <a:schemeClr val="dk1"/>
              </a:buClr>
              <a:buSzPts val="1050"/>
              <a:buFont typeface="Arial"/>
              <a:buChar char="»"/>
              <a:defRPr b="0" i="0" sz="105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36" name="Google Shape;36;p29"/>
          <p:cNvSpPr txBox="1"/>
          <p:nvPr>
            <p:ph idx="5" type="body"/>
          </p:nvPr>
        </p:nvSpPr>
        <p:spPr>
          <a:xfrm>
            <a:off x="2795452" y="1429218"/>
            <a:ext cx="3531114" cy="940363"/>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32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37" name="Google Shape;37;p29"/>
          <p:cNvSpPr txBox="1"/>
          <p:nvPr>
            <p:ph idx="6" type="body"/>
          </p:nvPr>
        </p:nvSpPr>
        <p:spPr>
          <a:xfrm>
            <a:off x="2953482" y="2819399"/>
            <a:ext cx="3378818" cy="3881849"/>
          </a:xfrm>
          <a:prstGeom prst="rect">
            <a:avLst/>
          </a:prstGeom>
          <a:noFill/>
          <a:ln>
            <a:noFill/>
          </a:ln>
        </p:spPr>
        <p:txBody>
          <a:bodyPr anchorCtr="0" anchor="t" bIns="45700" lIns="91425" spcFirstLastPara="1" rIns="91425" wrap="square" tIns="45700">
            <a:normAutofit/>
          </a:bodyPr>
          <a:lstStyle>
            <a:lvl1pPr indent="-330200" lvl="0" marL="457200" marR="0" rtl="0" algn="l">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38" name="Google Shape;38;p29"/>
          <p:cNvSpPr/>
          <p:nvPr/>
        </p:nvSpPr>
        <p:spPr>
          <a:xfrm>
            <a:off x="1007824" y="3518727"/>
            <a:ext cx="615950" cy="363537"/>
          </a:xfrm>
          <a:prstGeom prst="downArrow">
            <a:avLst>
              <a:gd fmla="val 53611" name="adj1"/>
              <a:gd fmla="val 53773" name="adj2"/>
            </a:avLst>
          </a:prstGeom>
          <a:gradFill>
            <a:gsLst>
              <a:gs pos="0">
                <a:srgbClr val="3E7FCD"/>
              </a:gs>
              <a:gs pos="100000">
                <a:srgbClr val="96C0FF"/>
              </a:gs>
            </a:gsLst>
            <a:lin ang="16200000" scaled="0"/>
          </a:gradFill>
          <a:ln cap="flat" cmpd="sng" w="9525">
            <a:solidFill>
              <a:srgbClr val="4A7DBA"/>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700">
              <a:solidFill>
                <a:srgbClr val="952B1D"/>
              </a:solidFill>
              <a:latin typeface="Arial"/>
              <a:ea typeface="Arial"/>
              <a:cs typeface="Arial"/>
              <a:sym typeface="Arial"/>
            </a:endParaRPr>
          </a:p>
        </p:txBody>
      </p:sp>
      <p:sp>
        <p:nvSpPr>
          <p:cNvPr id="39" name="Google Shape;39;p29"/>
          <p:cNvSpPr txBox="1"/>
          <p:nvPr/>
        </p:nvSpPr>
        <p:spPr>
          <a:xfrm>
            <a:off x="2965270" y="2362200"/>
            <a:ext cx="3213462"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C00000"/>
              </a:buClr>
              <a:buSzPts val="1400"/>
              <a:buFont typeface="Arial"/>
              <a:buNone/>
            </a:pPr>
            <a:r>
              <a:rPr b="1" lang="en-US" sz="1400">
                <a:solidFill>
                  <a:srgbClr val="C00000"/>
                </a:solidFill>
                <a:latin typeface="Arial"/>
                <a:ea typeface="Arial"/>
                <a:cs typeface="Arial"/>
                <a:sym typeface="Arial"/>
              </a:rPr>
              <a:t>PROJECT DESCRIPTION/APPROACH</a:t>
            </a:r>
            <a:endParaRPr/>
          </a:p>
        </p:txBody>
      </p:sp>
      <p:sp>
        <p:nvSpPr>
          <p:cNvPr id="40" name="Google Shape;40;p29"/>
          <p:cNvSpPr txBox="1"/>
          <p:nvPr>
            <p:ph idx="12" type="sldNum"/>
          </p:nvPr>
        </p:nvSpPr>
        <p:spPr>
          <a:xfrm>
            <a:off x="8433706" y="6547757"/>
            <a:ext cx="710293" cy="310243"/>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sz="1000">
                <a:solidFill>
                  <a:schemeClr val="dk1"/>
                </a:solidFill>
                <a:latin typeface="Calibri"/>
                <a:ea typeface="Calibri"/>
                <a:cs typeface="Calibri"/>
                <a:sym typeface="Calibri"/>
              </a:defRPr>
            </a:lvl1pPr>
            <a:lvl2pPr indent="0" lvl="1" marL="0" marR="0" rtl="0" algn="r">
              <a:spcBef>
                <a:spcPts val="0"/>
              </a:spcBef>
              <a:buNone/>
              <a:defRPr b="0" sz="1000">
                <a:solidFill>
                  <a:schemeClr val="dk1"/>
                </a:solidFill>
                <a:latin typeface="Calibri"/>
                <a:ea typeface="Calibri"/>
                <a:cs typeface="Calibri"/>
                <a:sym typeface="Calibri"/>
              </a:defRPr>
            </a:lvl2pPr>
            <a:lvl3pPr indent="0" lvl="2" marL="0" marR="0" rtl="0" algn="r">
              <a:spcBef>
                <a:spcPts val="0"/>
              </a:spcBef>
              <a:buNone/>
              <a:defRPr b="0" sz="1000">
                <a:solidFill>
                  <a:schemeClr val="dk1"/>
                </a:solidFill>
                <a:latin typeface="Calibri"/>
                <a:ea typeface="Calibri"/>
                <a:cs typeface="Calibri"/>
                <a:sym typeface="Calibri"/>
              </a:defRPr>
            </a:lvl3pPr>
            <a:lvl4pPr indent="0" lvl="3" marL="0" marR="0" rtl="0" algn="r">
              <a:spcBef>
                <a:spcPts val="0"/>
              </a:spcBef>
              <a:buNone/>
              <a:defRPr b="0" sz="1000">
                <a:solidFill>
                  <a:schemeClr val="dk1"/>
                </a:solidFill>
                <a:latin typeface="Calibri"/>
                <a:ea typeface="Calibri"/>
                <a:cs typeface="Calibri"/>
                <a:sym typeface="Calibri"/>
              </a:defRPr>
            </a:lvl4pPr>
            <a:lvl5pPr indent="0" lvl="4" marL="0" marR="0" rtl="0" algn="r">
              <a:spcBef>
                <a:spcPts val="0"/>
              </a:spcBef>
              <a:buNone/>
              <a:defRPr b="0" sz="1000">
                <a:solidFill>
                  <a:schemeClr val="dk1"/>
                </a:solidFill>
                <a:latin typeface="Calibri"/>
                <a:ea typeface="Calibri"/>
                <a:cs typeface="Calibri"/>
                <a:sym typeface="Calibri"/>
              </a:defRPr>
            </a:lvl5pPr>
            <a:lvl6pPr indent="0" lvl="5" marL="0" marR="0" rtl="0" algn="r">
              <a:spcBef>
                <a:spcPts val="0"/>
              </a:spcBef>
              <a:buNone/>
              <a:defRPr b="0" sz="1000">
                <a:solidFill>
                  <a:schemeClr val="dk1"/>
                </a:solidFill>
                <a:latin typeface="Calibri"/>
                <a:ea typeface="Calibri"/>
                <a:cs typeface="Calibri"/>
                <a:sym typeface="Calibri"/>
              </a:defRPr>
            </a:lvl6pPr>
            <a:lvl7pPr indent="0" lvl="6" marL="0" marR="0" rtl="0" algn="r">
              <a:spcBef>
                <a:spcPts val="0"/>
              </a:spcBef>
              <a:buNone/>
              <a:defRPr b="0" sz="1000">
                <a:solidFill>
                  <a:schemeClr val="dk1"/>
                </a:solidFill>
                <a:latin typeface="Calibri"/>
                <a:ea typeface="Calibri"/>
                <a:cs typeface="Calibri"/>
                <a:sym typeface="Calibri"/>
              </a:defRPr>
            </a:lvl7pPr>
            <a:lvl8pPr indent="0" lvl="7" marL="0" marR="0" rtl="0" algn="r">
              <a:spcBef>
                <a:spcPts val="0"/>
              </a:spcBef>
              <a:buNone/>
              <a:defRPr b="0" sz="1000">
                <a:solidFill>
                  <a:schemeClr val="dk1"/>
                </a:solidFill>
                <a:latin typeface="Calibri"/>
                <a:ea typeface="Calibri"/>
                <a:cs typeface="Calibri"/>
                <a:sym typeface="Calibri"/>
              </a:defRPr>
            </a:lvl8pPr>
            <a:lvl9pPr indent="0" lvl="8" marL="0" marR="0" rtl="0" algn="r">
              <a:spcBef>
                <a:spcPts val="0"/>
              </a:spcBef>
              <a:buNone/>
              <a:defRPr b="0" sz="1000">
                <a:solidFill>
                  <a:schemeClr val="dk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41" name="Google Shape;41;p29"/>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1" i="0" sz="2800" u="none" cap="none" strike="noStrike">
                <a:solidFill>
                  <a:schemeClr val="lt1"/>
                </a:solidFill>
                <a:latin typeface="Arial"/>
                <a:ea typeface="Arial"/>
                <a:cs typeface="Arial"/>
                <a:sym typeface="Arial"/>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6"/>
          <p:cNvSpPr/>
          <p:nvPr/>
        </p:nvSpPr>
        <p:spPr>
          <a:xfrm>
            <a:off x="1214" y="6564851"/>
            <a:ext cx="1898422"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200"/>
              <a:buFont typeface="Arial"/>
              <a:buNone/>
            </a:pPr>
            <a:r>
              <a:rPr b="0" i="1" lang="en-US" sz="1200" u="none" cap="none" strike="noStrike">
                <a:solidFill>
                  <a:schemeClr val="dk1"/>
                </a:solidFill>
                <a:latin typeface="Arial"/>
                <a:ea typeface="Arial"/>
                <a:cs typeface="Arial"/>
                <a:sym typeface="Arial"/>
              </a:rPr>
              <a:t>2016 3</a:t>
            </a:r>
            <a:r>
              <a:rPr b="0" baseline="30000" i="1" lang="en-US" sz="1200" u="none" cap="none" strike="noStrike">
                <a:solidFill>
                  <a:schemeClr val="dk1"/>
                </a:solidFill>
                <a:latin typeface="Arial"/>
                <a:ea typeface="Arial"/>
                <a:cs typeface="Arial"/>
                <a:sym typeface="Arial"/>
              </a:rPr>
              <a:t>rd</a:t>
            </a:r>
            <a:r>
              <a:rPr b="0" i="1" lang="en-US" sz="1200" u="none" cap="none" strike="noStrike">
                <a:solidFill>
                  <a:schemeClr val="dk1"/>
                </a:solidFill>
                <a:latin typeface="Arial"/>
                <a:ea typeface="Arial"/>
                <a:cs typeface="Arial"/>
                <a:sym typeface="Arial"/>
              </a:rPr>
              <a:t> Quarter Review</a:t>
            </a:r>
            <a:endParaRPr b="0" i="0" sz="1200" u="none" cap="none" strike="noStrike">
              <a:solidFill>
                <a:schemeClr val="dk1"/>
              </a:solidFill>
              <a:latin typeface="Arial"/>
              <a:ea typeface="Arial"/>
              <a:cs typeface="Arial"/>
              <a:sym typeface="Arial"/>
            </a:endParaRPr>
          </a:p>
        </p:txBody>
      </p:sp>
      <p:pic>
        <p:nvPicPr>
          <p:cNvPr descr="ppt_banner.png" id="11" name="Google Shape;11;p26"/>
          <p:cNvPicPr preferRelativeResize="0"/>
          <p:nvPr/>
        </p:nvPicPr>
        <p:blipFill rotWithShape="1">
          <a:blip r:embed="rId1">
            <a:alphaModFix/>
          </a:blip>
          <a:srcRect b="4918" l="0" r="0" t="0"/>
          <a:stretch/>
        </p:blipFill>
        <p:spPr>
          <a:xfrm>
            <a:off x="609" y="0"/>
            <a:ext cx="9143391" cy="1060636"/>
          </a:xfrm>
          <a:prstGeom prst="rect">
            <a:avLst/>
          </a:prstGeom>
          <a:solidFill>
            <a:schemeClr val="dk1"/>
          </a:solidFill>
          <a:ln>
            <a:noFill/>
          </a:ln>
        </p:spPr>
      </p:pic>
      <p:sp>
        <p:nvSpPr>
          <p:cNvPr id="12" name="Google Shape;12;p26"/>
          <p:cNvSpPr txBox="1"/>
          <p:nvPr/>
        </p:nvSpPr>
        <p:spPr>
          <a:xfrm>
            <a:off x="8153400" y="6558386"/>
            <a:ext cx="990600" cy="283464"/>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fld id="{00000000-1234-1234-1234-123412341234}" type="slidenum">
              <a:rPr b="1" i="0" lang="en-US" sz="1400" u="none" cap="none" strike="noStrike">
                <a:solidFill>
                  <a:schemeClr val="dk1"/>
                </a:solidFill>
                <a:latin typeface="Arial"/>
                <a:ea typeface="Arial"/>
                <a:cs typeface="Arial"/>
                <a:sym typeface="Arial"/>
              </a:rPr>
              <a:t>‹#›</a:t>
            </a:fld>
            <a:endParaRPr b="1" i="0" sz="14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nx.larc.nasa.gov/dsweb/View/Collection-87500"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45" name="Shape 45"/>
        <p:cNvGrpSpPr/>
        <p:nvPr/>
      </p:nvGrpSpPr>
      <p:grpSpPr>
        <a:xfrm>
          <a:off x="0" y="0"/>
          <a:ext cx="0" cy="0"/>
          <a:chOff x="0" y="0"/>
          <a:chExt cx="0" cy="0"/>
        </a:xfrm>
      </p:grpSpPr>
      <p:pic>
        <p:nvPicPr>
          <p:cNvPr descr="a.jpg" id="46" name="Google Shape;46;p1"/>
          <p:cNvPicPr preferRelativeResize="0"/>
          <p:nvPr/>
        </p:nvPicPr>
        <p:blipFill rotWithShape="1">
          <a:blip r:embed="rId3">
            <a:alphaModFix/>
          </a:blip>
          <a:srcRect b="7192" l="0" r="0" t="0"/>
          <a:stretch/>
        </p:blipFill>
        <p:spPr>
          <a:xfrm>
            <a:off x="0" y="493315"/>
            <a:ext cx="9143999" cy="6364685"/>
          </a:xfrm>
          <a:prstGeom prst="rect">
            <a:avLst/>
          </a:prstGeom>
          <a:noFill/>
          <a:ln>
            <a:noFill/>
          </a:ln>
        </p:spPr>
      </p:pic>
      <p:cxnSp>
        <p:nvCxnSpPr>
          <p:cNvPr id="47" name="Google Shape;47;p1"/>
          <p:cNvCxnSpPr/>
          <p:nvPr/>
        </p:nvCxnSpPr>
        <p:spPr>
          <a:xfrm flipH="1" rot="-5400000">
            <a:off x="7739065" y="538165"/>
            <a:ext cx="560387" cy="1587"/>
          </a:xfrm>
          <a:prstGeom prst="straightConnector1">
            <a:avLst/>
          </a:prstGeom>
          <a:noFill/>
          <a:ln cap="flat" cmpd="sng" w="12700">
            <a:solidFill>
              <a:schemeClr val="lt1"/>
            </a:solidFill>
            <a:prstDash val="solid"/>
            <a:round/>
            <a:headEnd len="sm" w="sm" type="none"/>
            <a:tailEnd len="sm" w="sm" type="none"/>
          </a:ln>
        </p:spPr>
      </p:cxnSp>
      <p:sp>
        <p:nvSpPr>
          <p:cNvPr id="48" name="Google Shape;48;p1"/>
          <p:cNvSpPr txBox="1"/>
          <p:nvPr/>
        </p:nvSpPr>
        <p:spPr>
          <a:xfrm>
            <a:off x="6468210" y="338139"/>
            <a:ext cx="1474053" cy="36932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00" u="none" cap="none" strike="noStrike">
                <a:solidFill>
                  <a:srgbClr val="FFFFFF"/>
                </a:solidFill>
                <a:latin typeface="Arial"/>
                <a:ea typeface="Arial"/>
                <a:cs typeface="Arial"/>
                <a:sym typeface="Arial"/>
              </a:rPr>
              <a:t>National Aeronautics and</a:t>
            </a:r>
            <a:endParaRPr/>
          </a:p>
          <a:p>
            <a:pPr indent="0" lvl="0" marL="0" marR="0" rtl="0" algn="r">
              <a:spcBef>
                <a:spcPts val="0"/>
              </a:spcBef>
              <a:spcAft>
                <a:spcPts val="0"/>
              </a:spcAft>
              <a:buNone/>
            </a:pPr>
            <a:r>
              <a:rPr b="0" i="0" lang="en-US" sz="900" u="none" cap="none" strike="noStrike">
                <a:solidFill>
                  <a:srgbClr val="FFFFFF"/>
                </a:solidFill>
                <a:latin typeface="Arial"/>
                <a:ea typeface="Arial"/>
                <a:cs typeface="Arial"/>
                <a:sym typeface="Arial"/>
              </a:rPr>
              <a:t>Space Administration</a:t>
            </a:r>
            <a:endParaRPr/>
          </a:p>
        </p:txBody>
      </p:sp>
      <p:pic>
        <p:nvPicPr>
          <p:cNvPr id="49" name="Google Shape;49;p1"/>
          <p:cNvPicPr preferRelativeResize="0"/>
          <p:nvPr/>
        </p:nvPicPr>
        <p:blipFill rotWithShape="1">
          <a:blip r:embed="rId4">
            <a:alphaModFix/>
          </a:blip>
          <a:srcRect b="0" l="0" r="0" t="0"/>
          <a:stretch/>
        </p:blipFill>
        <p:spPr>
          <a:xfrm>
            <a:off x="8134280" y="165100"/>
            <a:ext cx="826755" cy="685800"/>
          </a:xfrm>
          <a:prstGeom prst="rect">
            <a:avLst/>
          </a:prstGeom>
          <a:noFill/>
          <a:ln>
            <a:noFill/>
          </a:ln>
        </p:spPr>
      </p:pic>
      <p:sp>
        <p:nvSpPr>
          <p:cNvPr id="50" name="Google Shape;50;p1"/>
          <p:cNvSpPr txBox="1"/>
          <p:nvPr/>
        </p:nvSpPr>
        <p:spPr>
          <a:xfrm>
            <a:off x="50369" y="57501"/>
            <a:ext cx="4701386" cy="923330"/>
          </a:xfrm>
          <a:prstGeom prst="rect">
            <a:avLst/>
          </a:prstGeom>
          <a:noFill/>
          <a:ln>
            <a:noFill/>
          </a:ln>
          <a:effectLst>
            <a:outerShdw blurRad="50800" rotWithShape="0" algn="tl">
              <a:srgbClr val="000000"/>
            </a:outerShdw>
          </a:effectLst>
        </p:spPr>
        <p:txBody>
          <a:bodyPr anchorCtr="0" anchor="t" bIns="45700" lIns="274300" spcFirstLastPara="1" rIns="91425" wrap="square" tIns="45700">
            <a:spAutoFit/>
          </a:bodyPr>
          <a:lstStyle/>
          <a:p>
            <a:pPr indent="0" lvl="0" marL="0" marR="0" rtl="0" algn="ctr">
              <a:spcBef>
                <a:spcPts val="0"/>
              </a:spcBef>
              <a:spcAft>
                <a:spcPts val="0"/>
              </a:spcAft>
              <a:buNone/>
            </a:pPr>
            <a:r>
              <a:rPr b="0" i="1" lang="en-US" sz="1800" u="none" cap="none" strike="noStrike">
                <a:solidFill>
                  <a:schemeClr val="lt1"/>
                </a:solidFill>
                <a:latin typeface="Arial"/>
                <a:ea typeface="Arial"/>
                <a:cs typeface="Arial"/>
                <a:sym typeface="Arial"/>
              </a:rPr>
              <a:t>Space Technology Mission Directorate </a:t>
            </a:r>
            <a:endParaRPr/>
          </a:p>
          <a:p>
            <a:pPr indent="0" lvl="0" marL="0" marR="0" rtl="0" algn="ctr">
              <a:spcBef>
                <a:spcPts val="0"/>
              </a:spcBef>
              <a:spcAft>
                <a:spcPts val="0"/>
              </a:spcAft>
              <a:buNone/>
            </a:pPr>
            <a:r>
              <a:rPr b="0" i="1" lang="en-US" sz="1800" u="none" cap="none" strike="noStrike">
                <a:solidFill>
                  <a:schemeClr val="lt1"/>
                </a:solidFill>
                <a:latin typeface="Arial"/>
                <a:ea typeface="Arial"/>
                <a:cs typeface="Arial"/>
                <a:sym typeface="Arial"/>
              </a:rPr>
              <a:t>Game Changing Development Program </a:t>
            </a:r>
            <a:br>
              <a:rPr b="0" i="1" lang="en-US" sz="1800" u="none" cap="none" strike="noStrike">
                <a:solidFill>
                  <a:schemeClr val="lt1"/>
                </a:solidFill>
                <a:latin typeface="Arial"/>
                <a:ea typeface="Arial"/>
                <a:cs typeface="Arial"/>
                <a:sym typeface="Arial"/>
              </a:rPr>
            </a:br>
            <a:r>
              <a:rPr b="0" i="1" lang="en-US" sz="1800" u="none" cap="none" strike="noStrike">
                <a:solidFill>
                  <a:schemeClr val="lt1"/>
                </a:solidFill>
                <a:latin typeface="Arial"/>
                <a:ea typeface="Arial"/>
                <a:cs typeface="Arial"/>
                <a:sym typeface="Arial"/>
              </a:rPr>
              <a:t>FY2016 3</a:t>
            </a:r>
            <a:r>
              <a:rPr b="0" baseline="30000" i="1" lang="en-US" sz="1800" u="none" cap="none" strike="noStrike">
                <a:solidFill>
                  <a:schemeClr val="lt1"/>
                </a:solidFill>
                <a:latin typeface="Arial"/>
                <a:ea typeface="Arial"/>
                <a:cs typeface="Arial"/>
                <a:sym typeface="Arial"/>
              </a:rPr>
              <a:t>rd</a:t>
            </a:r>
            <a:r>
              <a:rPr b="0" i="1" lang="en-US" sz="1800" u="none" cap="none" strike="noStrike">
                <a:solidFill>
                  <a:schemeClr val="lt1"/>
                </a:solidFill>
                <a:latin typeface="Arial"/>
                <a:ea typeface="Arial"/>
                <a:cs typeface="Arial"/>
                <a:sym typeface="Arial"/>
              </a:rPr>
              <a:t> Quarter Review</a:t>
            </a:r>
            <a:endParaRPr/>
          </a:p>
        </p:txBody>
      </p:sp>
      <p:sp>
        <p:nvSpPr>
          <p:cNvPr id="51" name="Google Shape;51;p1"/>
          <p:cNvSpPr txBox="1"/>
          <p:nvPr/>
        </p:nvSpPr>
        <p:spPr>
          <a:xfrm>
            <a:off x="2657231" y="6572738"/>
            <a:ext cx="6453506" cy="228600"/>
          </a:xfrm>
          <a:prstGeom prst="rect">
            <a:avLst/>
          </a:prstGeom>
          <a:noFill/>
          <a:ln>
            <a:noFill/>
          </a:ln>
        </p:spPr>
        <p:txBody>
          <a:bodyPr anchorCtr="0" anchor="t" bIns="45700" lIns="274300" spcFirstLastPara="1" rIns="91425" wrap="square" tIns="45700">
            <a:spAutoFit/>
          </a:bodyPr>
          <a:lstStyle/>
          <a:p>
            <a:pPr indent="0" lvl="0" marL="0" marR="0" rtl="0" algn="ctr">
              <a:spcBef>
                <a:spcPts val="0"/>
              </a:spcBef>
              <a:spcAft>
                <a:spcPts val="0"/>
              </a:spcAft>
              <a:buNone/>
            </a:pPr>
            <a:r>
              <a:rPr b="0" baseline="30000" i="0" lang="en-US" sz="3200" u="none" cap="none" strike="noStrike">
                <a:solidFill>
                  <a:srgbClr val="29A9B1"/>
                </a:solidFill>
                <a:latin typeface="Arial"/>
                <a:ea typeface="Arial"/>
                <a:cs typeface="Arial"/>
                <a:sym typeface="Arial"/>
              </a:rPr>
              <a:t>TECHNOLOGY DRIVES EXPLORATION</a:t>
            </a:r>
            <a:endParaRPr/>
          </a:p>
        </p:txBody>
      </p:sp>
      <p:sp>
        <p:nvSpPr>
          <p:cNvPr id="52" name="Google Shape;52;p1"/>
          <p:cNvSpPr/>
          <p:nvPr/>
        </p:nvSpPr>
        <p:spPr>
          <a:xfrm>
            <a:off x="3048000" y="4982086"/>
            <a:ext cx="5913035" cy="147732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000" u="none" cap="none" strike="noStrike">
                <a:solidFill>
                  <a:srgbClr val="FFFFFF"/>
                </a:solidFill>
                <a:latin typeface="Arial"/>
                <a:ea typeface="Arial"/>
                <a:cs typeface="Arial"/>
                <a:sym typeface="Arial"/>
              </a:rPr>
              <a:t>Human Exploration Telerobotics 2 </a:t>
            </a:r>
            <a:br>
              <a:rPr b="1" i="0" lang="en-US" sz="2000" u="none" cap="none" strike="noStrike">
                <a:solidFill>
                  <a:srgbClr val="FFFFFF"/>
                </a:solidFill>
                <a:latin typeface="Arial"/>
                <a:ea typeface="Arial"/>
                <a:cs typeface="Arial"/>
                <a:sym typeface="Arial"/>
              </a:rPr>
            </a:br>
            <a:r>
              <a:rPr b="1" i="0" lang="en-US" sz="2000" u="none" cap="none" strike="noStrike">
                <a:solidFill>
                  <a:srgbClr val="FFFFFF"/>
                </a:solidFill>
                <a:latin typeface="Arial"/>
                <a:ea typeface="Arial"/>
                <a:cs typeface="Arial"/>
                <a:sym typeface="Arial"/>
              </a:rPr>
              <a:t>(HET2) </a:t>
            </a:r>
            <a:endParaRPr/>
          </a:p>
          <a:p>
            <a:pPr indent="0" lvl="0" marL="0" marR="0" rtl="0" algn="ctr">
              <a:spcBef>
                <a:spcPts val="0"/>
              </a:spcBef>
              <a:spcAft>
                <a:spcPts val="0"/>
              </a:spcAft>
              <a:buNone/>
            </a:pPr>
            <a:r>
              <a:t/>
            </a:r>
            <a:endParaRPr b="1" i="0" sz="1000" u="none" cap="none" strike="noStrike">
              <a:solidFill>
                <a:srgbClr val="FFFFFF"/>
              </a:solidFill>
              <a:latin typeface="Arial"/>
              <a:ea typeface="Arial"/>
              <a:cs typeface="Arial"/>
              <a:sym typeface="Arial"/>
            </a:endParaRPr>
          </a:p>
          <a:p>
            <a:pPr indent="0" lvl="0" marL="0" marR="0" rtl="0" algn="ctr">
              <a:spcBef>
                <a:spcPts val="0"/>
              </a:spcBef>
              <a:spcAft>
                <a:spcPts val="0"/>
              </a:spcAft>
              <a:buNone/>
            </a:pPr>
            <a:r>
              <a:rPr b="1" i="0" lang="en-US" sz="2000" u="none" cap="none" strike="noStrike">
                <a:solidFill>
                  <a:srgbClr val="FFFFFF"/>
                </a:solidFill>
                <a:latin typeface="Arial"/>
                <a:ea typeface="Arial"/>
                <a:cs typeface="Arial"/>
                <a:sym typeface="Arial"/>
              </a:rPr>
              <a:t>Terry Fong and Maria Bualat</a:t>
            </a:r>
            <a:endParaRPr b="1" i="0" sz="2000" u="none" cap="none" strike="noStrike">
              <a:solidFill>
                <a:srgbClr val="FFFFFF"/>
              </a:solidFill>
              <a:latin typeface="Arial"/>
              <a:ea typeface="Arial"/>
              <a:cs typeface="Arial"/>
              <a:sym typeface="Arial"/>
            </a:endParaRPr>
          </a:p>
          <a:p>
            <a:pPr indent="0" lvl="0" marL="0" marR="0" rtl="0" algn="ctr">
              <a:spcBef>
                <a:spcPts val="0"/>
              </a:spcBef>
              <a:spcAft>
                <a:spcPts val="0"/>
              </a:spcAft>
              <a:buNone/>
            </a:pPr>
            <a:r>
              <a:rPr b="1" i="0" lang="en-US" sz="2000" u="none" cap="none" strike="noStrike">
                <a:solidFill>
                  <a:srgbClr val="FFFFFF"/>
                </a:solidFill>
                <a:latin typeface="Arial"/>
                <a:ea typeface="Arial"/>
                <a:cs typeface="Arial"/>
                <a:sym typeface="Arial"/>
              </a:rPr>
              <a:t>July 19, 2016</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0"/>
          <p:cNvSpPr txBox="1"/>
          <p:nvPr>
            <p:ph idx="1" type="body"/>
          </p:nvPr>
        </p:nvSpPr>
        <p:spPr>
          <a:xfrm>
            <a:off x="304800" y="4876800"/>
            <a:ext cx="8610600" cy="1600200"/>
          </a:xfrm>
          <a:prstGeom prst="rect">
            <a:avLst/>
          </a:prstGeom>
          <a:noFill/>
          <a:ln>
            <a:noFill/>
          </a:ln>
        </p:spPr>
        <p:txBody>
          <a:bodyPr anchorCtr="0" anchor="t" bIns="45700" lIns="91425" spcFirstLastPara="1" rIns="91425" wrap="square" tIns="45700">
            <a:noAutofit/>
          </a:bodyPr>
          <a:lstStyle/>
          <a:p>
            <a:pPr indent="-230188" lvl="0" marL="230188" rtl="0" algn="l">
              <a:spcBef>
                <a:spcPts val="0"/>
              </a:spcBef>
              <a:spcAft>
                <a:spcPts val="0"/>
              </a:spcAft>
              <a:buClr>
                <a:schemeClr val="dk1"/>
              </a:buClr>
              <a:buSzPts val="2000"/>
              <a:buFont typeface="Arial"/>
              <a:buChar char="•"/>
            </a:pPr>
            <a:r>
              <a:rPr lang="en-US"/>
              <a:t>Cert Unit subsystem builds</a:t>
            </a:r>
            <a:endParaRPr/>
          </a:p>
          <a:p>
            <a:pPr indent="-285750" lvl="1" marL="742950" rtl="0" algn="l">
              <a:spcBef>
                <a:spcPts val="360"/>
              </a:spcBef>
              <a:spcAft>
                <a:spcPts val="0"/>
              </a:spcAft>
              <a:buClr>
                <a:schemeClr val="dk1"/>
              </a:buClr>
              <a:buSzPts val="1800"/>
              <a:buFont typeface="Arial"/>
              <a:buChar char="•"/>
            </a:pPr>
            <a:r>
              <a:rPr lang="en-US"/>
              <a:t>Subsystem procurements, manufacturing, assembly, testing</a:t>
            </a:r>
            <a:endParaRPr/>
          </a:p>
          <a:p>
            <a:pPr indent="-103188" lvl="0" marL="230188" rtl="0" algn="l">
              <a:spcBef>
                <a:spcPts val="400"/>
              </a:spcBef>
              <a:spcAft>
                <a:spcPts val="0"/>
              </a:spcAft>
              <a:buClr>
                <a:schemeClr val="dk1"/>
              </a:buClr>
              <a:buSzPts val="2000"/>
              <a:buNone/>
            </a:pPr>
            <a:r>
              <a:t/>
            </a:r>
            <a:endParaRPr/>
          </a:p>
        </p:txBody>
      </p:sp>
      <p:sp>
        <p:nvSpPr>
          <p:cNvPr id="198" name="Google Shape;198;p10"/>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Milestones and Forward Plans</a:t>
            </a:r>
            <a:endParaRPr/>
          </a:p>
        </p:txBody>
      </p:sp>
      <p:graphicFrame>
        <p:nvGraphicFramePr>
          <p:cNvPr id="199" name="Google Shape;199;p10"/>
          <p:cNvGraphicFramePr/>
          <p:nvPr/>
        </p:nvGraphicFramePr>
        <p:xfrm>
          <a:off x="171450" y="1295400"/>
          <a:ext cx="3000000" cy="3000000"/>
        </p:xfrm>
        <a:graphic>
          <a:graphicData uri="http://schemas.openxmlformats.org/drawingml/2006/table">
            <a:tbl>
              <a:tblPr>
                <a:noFill/>
                <a:tableStyleId>{226A45D0-92A1-4ACF-934E-97D5C48343D0}</a:tableStyleId>
              </a:tblPr>
              <a:tblGrid>
                <a:gridCol w="952500"/>
                <a:gridCol w="2514600"/>
                <a:gridCol w="914400"/>
                <a:gridCol w="914400"/>
                <a:gridCol w="914400"/>
                <a:gridCol w="2590800"/>
              </a:tblGrid>
              <a:tr h="287650">
                <a:tc>
                  <a:txBody>
                    <a:bodyPr/>
                    <a:lstStyle/>
                    <a:p>
                      <a:pPr indent="0" lvl="0" marL="0" marR="0" rtl="0" algn="ctr">
                        <a:spcBef>
                          <a:spcPts val="0"/>
                        </a:spcBef>
                        <a:spcAft>
                          <a:spcPts val="0"/>
                        </a:spcAft>
                        <a:buNone/>
                      </a:pPr>
                      <a:r>
                        <a:rPr b="1" i="0" lang="en-US" sz="1200" u="none" cap="none" strike="noStrike">
                          <a:solidFill>
                            <a:srgbClr val="FFFFFF"/>
                          </a:solidFill>
                          <a:latin typeface="Arial"/>
                          <a:ea typeface="Arial"/>
                          <a:cs typeface="Arial"/>
                          <a:sym typeface="Arial"/>
                        </a:rPr>
                        <a:t>Controlled</a:t>
                      </a:r>
                      <a:endParaRPr/>
                    </a:p>
                  </a:txBody>
                  <a:tcPr marT="0" marB="0" marR="7950" marL="7950" anchor="ctr">
                    <a:lnL cap="flat" cmpd="sng" w="9525">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F75B5"/>
                    </a:solidFill>
                  </a:tcPr>
                </a:tc>
                <a:tc>
                  <a:txBody>
                    <a:bodyPr/>
                    <a:lstStyle/>
                    <a:p>
                      <a:pPr indent="0" lvl="0" marL="0" marR="0" rtl="0" algn="ctr">
                        <a:spcBef>
                          <a:spcPts val="0"/>
                        </a:spcBef>
                        <a:spcAft>
                          <a:spcPts val="0"/>
                        </a:spcAft>
                        <a:buNone/>
                      </a:pPr>
                      <a:r>
                        <a:rPr b="1" i="0" lang="en-US" sz="1200" u="none" cap="none" strike="noStrike">
                          <a:solidFill>
                            <a:srgbClr val="FFFFFF"/>
                          </a:solidFill>
                          <a:latin typeface="Arial"/>
                          <a:ea typeface="Arial"/>
                          <a:cs typeface="Arial"/>
                          <a:sym typeface="Arial"/>
                        </a:rPr>
                        <a:t>Description</a:t>
                      </a:r>
                      <a:endParaRPr/>
                    </a:p>
                  </a:txBody>
                  <a:tcPr marT="0" marB="0" marR="7950" marL="7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F75B5"/>
                    </a:solidFill>
                  </a:tcPr>
                </a:tc>
                <a:tc>
                  <a:txBody>
                    <a:bodyPr/>
                    <a:lstStyle/>
                    <a:p>
                      <a:pPr indent="0" lvl="0" marL="0" marR="0" rtl="0" algn="ctr">
                        <a:spcBef>
                          <a:spcPts val="0"/>
                        </a:spcBef>
                        <a:spcAft>
                          <a:spcPts val="0"/>
                        </a:spcAft>
                        <a:buNone/>
                      </a:pPr>
                      <a:r>
                        <a:rPr b="1" i="0" lang="en-US" sz="1200" u="none" cap="none" strike="noStrike">
                          <a:solidFill>
                            <a:srgbClr val="FFFFFF"/>
                          </a:solidFill>
                          <a:latin typeface="Arial"/>
                          <a:ea typeface="Arial"/>
                          <a:cs typeface="Arial"/>
                          <a:sym typeface="Arial"/>
                        </a:rPr>
                        <a:t>Baseline</a:t>
                      </a:r>
                      <a:endParaRPr/>
                    </a:p>
                  </a:txBody>
                  <a:tcPr marT="0" marB="0" marR="7950" marL="7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F75B5"/>
                    </a:solidFill>
                  </a:tcPr>
                </a:tc>
                <a:tc>
                  <a:txBody>
                    <a:bodyPr/>
                    <a:lstStyle/>
                    <a:p>
                      <a:pPr indent="0" lvl="0" marL="0" marR="0" rtl="0" algn="ctr">
                        <a:spcBef>
                          <a:spcPts val="0"/>
                        </a:spcBef>
                        <a:spcAft>
                          <a:spcPts val="0"/>
                        </a:spcAft>
                        <a:buNone/>
                      </a:pPr>
                      <a:r>
                        <a:rPr b="1" i="0" lang="en-US" sz="1200" u="none" cap="none" strike="noStrike">
                          <a:solidFill>
                            <a:srgbClr val="FFFFFF"/>
                          </a:solidFill>
                          <a:latin typeface="Arial"/>
                          <a:ea typeface="Arial"/>
                          <a:cs typeface="Arial"/>
                          <a:sym typeface="Arial"/>
                        </a:rPr>
                        <a:t>Actual</a:t>
                      </a:r>
                      <a:endParaRPr/>
                    </a:p>
                  </a:txBody>
                  <a:tcPr marT="0" marB="0" marR="7950" marL="7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F75B5"/>
                    </a:solidFill>
                  </a:tcPr>
                </a:tc>
                <a:tc>
                  <a:txBody>
                    <a:bodyPr/>
                    <a:lstStyle/>
                    <a:p>
                      <a:pPr indent="0" lvl="0" marL="0" marR="0" rtl="0" algn="ctr">
                        <a:spcBef>
                          <a:spcPts val="0"/>
                        </a:spcBef>
                        <a:spcAft>
                          <a:spcPts val="0"/>
                        </a:spcAft>
                        <a:buNone/>
                      </a:pPr>
                      <a:r>
                        <a:rPr b="1" i="0" lang="en-US" sz="1200" u="none" cap="none" strike="noStrike">
                          <a:solidFill>
                            <a:srgbClr val="FFFFFF"/>
                          </a:solidFill>
                          <a:latin typeface="Arial"/>
                          <a:ea typeface="Arial"/>
                          <a:cs typeface="Arial"/>
                          <a:sym typeface="Arial"/>
                        </a:rPr>
                        <a:t>Estimated</a:t>
                      </a:r>
                      <a:endParaRPr/>
                    </a:p>
                  </a:txBody>
                  <a:tcPr marT="0" marB="0" marR="7950" marL="79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F75B5"/>
                    </a:solidFill>
                  </a:tcPr>
                </a:tc>
                <a:tc>
                  <a:txBody>
                    <a:bodyPr/>
                    <a:lstStyle/>
                    <a:p>
                      <a:pPr indent="0" lvl="0" marL="0" marR="0" rtl="0" algn="ctr">
                        <a:spcBef>
                          <a:spcPts val="0"/>
                        </a:spcBef>
                        <a:spcAft>
                          <a:spcPts val="0"/>
                        </a:spcAft>
                        <a:buNone/>
                      </a:pPr>
                      <a:r>
                        <a:rPr b="1" i="0" lang="en-US" sz="1200" u="none" cap="none" strike="noStrike">
                          <a:solidFill>
                            <a:srgbClr val="FFFFFF"/>
                          </a:solidFill>
                          <a:latin typeface="Arial"/>
                          <a:ea typeface="Arial"/>
                          <a:cs typeface="Arial"/>
                          <a:sym typeface="Arial"/>
                        </a:rPr>
                        <a:t>Variance Explanation</a:t>
                      </a:r>
                      <a:endParaRPr/>
                    </a:p>
                  </a:txBody>
                  <a:tcPr marT="0" marB="0" marR="7950" marL="7950" anchor="ctr">
                    <a:lnL cap="flat" cmpd="sng" w="9525">
                      <a:solidFill>
                        <a:srgbClr val="000000">
                          <a:alpha val="0"/>
                        </a:srgbClr>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2F75B5"/>
                    </a:solidFill>
                  </a:tcPr>
                </a:tc>
              </a:tr>
              <a:tr h="321950">
                <a:tc gridSpan="6">
                  <a:txBody>
                    <a:bodyPr/>
                    <a:lstStyle/>
                    <a:p>
                      <a:pPr indent="0" lvl="0" marL="0" marR="0" rtl="0" algn="ctr">
                        <a:spcBef>
                          <a:spcPts val="0"/>
                        </a:spcBef>
                        <a:spcAft>
                          <a:spcPts val="0"/>
                        </a:spcAft>
                        <a:buNone/>
                      </a:pPr>
                      <a:r>
                        <a:rPr b="1" i="1" lang="en-US" sz="1200" u="none" cap="none" strike="noStrike">
                          <a:solidFill>
                            <a:schemeClr val="dk1"/>
                          </a:solidFill>
                          <a:latin typeface="Arial"/>
                          <a:ea typeface="Arial"/>
                          <a:cs typeface="Arial"/>
                          <a:sym typeface="Arial"/>
                        </a:rPr>
                        <a:t>Q1 – 10/1/2015 to 12/31/2015</a:t>
                      </a:r>
                      <a:endParaRPr b="1" i="1" sz="1200" u="none" cap="none" strike="noStrike">
                        <a:solidFill>
                          <a:schemeClr val="dk1"/>
                        </a:solidFill>
                        <a:latin typeface="Arial"/>
                        <a:ea typeface="Arial"/>
                        <a:cs typeface="Arial"/>
                        <a:sym typeface="Arial"/>
                      </a:endParaRPr>
                    </a:p>
                  </a:txBody>
                  <a:tcPr marT="6400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DCE6F1"/>
                    </a:solidFill>
                  </a:tcPr>
                </a:tc>
                <a:tc hMerge="1"/>
                <a:tc hMerge="1"/>
                <a:tc hMerge="1"/>
                <a:tc hMerge="1"/>
                <a:tc hMerge="1"/>
              </a:tr>
              <a:tr h="174450">
                <a:tc>
                  <a:txBody>
                    <a:bodyPr/>
                    <a:lstStyle/>
                    <a:p>
                      <a:pPr indent="0" lvl="0" marL="0" marR="0" rtl="0" algn="ctr">
                        <a:spcBef>
                          <a:spcPts val="0"/>
                        </a:spcBef>
                        <a:spcAft>
                          <a:spcPts val="0"/>
                        </a:spcAft>
                        <a:buNone/>
                      </a:pPr>
                      <a:r>
                        <a:rPr b="1" i="0" lang="en-US" sz="1200" u="none" cap="none" strike="noStrike">
                          <a:solidFill>
                            <a:srgbClr val="000000"/>
                          </a:solidFill>
                          <a:latin typeface="Arial"/>
                          <a:ea typeface="Arial"/>
                          <a:cs typeface="Arial"/>
                          <a:sym typeface="Arial"/>
                        </a:rPr>
                        <a:t> </a:t>
                      </a:r>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R2 crew procedures for power fault troubleshooting</a:t>
                      </a:r>
                      <a:endParaRPr b="0" i="0" sz="1200" u="none" cap="none" strike="noStrike">
                        <a:solidFill>
                          <a:srgbClr val="000000"/>
                        </a:solidFill>
                        <a:latin typeface="Arial"/>
                        <a:ea typeface="Arial"/>
                        <a:cs typeface="Arial"/>
                        <a:sym typeface="Arial"/>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11/30/2015</a:t>
                      </a:r>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11/27/2015</a:t>
                      </a:r>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chemeClr val="dk1"/>
                        </a:buClr>
                        <a:buSzPts val="1200"/>
                        <a:buFont typeface="Calibri"/>
                        <a:buNone/>
                      </a:pPr>
                      <a:r>
                        <a:t/>
                      </a:r>
                      <a:endParaRPr b="0" i="0" sz="1200" u="none" cap="none" strike="noStrike">
                        <a:solidFill>
                          <a:srgbClr val="000000"/>
                        </a:solidFill>
                        <a:latin typeface="Arial"/>
                        <a:ea typeface="Arial"/>
                        <a:cs typeface="Arial"/>
                        <a:sym typeface="Arial"/>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174450">
                <a:tc>
                  <a:txBody>
                    <a:bodyPr/>
                    <a:lstStyle/>
                    <a:p>
                      <a:pPr indent="0" lvl="0" marL="0" marR="0" rtl="0" algn="ctr">
                        <a:spcBef>
                          <a:spcPts val="0"/>
                        </a:spcBef>
                        <a:spcAft>
                          <a:spcPts val="0"/>
                        </a:spcAft>
                        <a:buNone/>
                      </a:pPr>
                      <a:r>
                        <a:rPr b="1" i="0" lang="en-US" sz="1200" u="none" cap="none" strike="noStrike">
                          <a:solidFill>
                            <a:srgbClr val="000000"/>
                          </a:solidFill>
                          <a:latin typeface="Arial"/>
                          <a:ea typeface="Arial"/>
                          <a:cs typeface="Arial"/>
                          <a:sym typeface="Arial"/>
                        </a:rPr>
                        <a:t> </a:t>
                      </a:r>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R2 supervised midrange handrail localization</a:t>
                      </a:r>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12/31/2015</a:t>
                      </a:r>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12/11/2015</a:t>
                      </a:r>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289475">
                <a:tc gridSpan="6">
                  <a:txBody>
                    <a:bodyPr/>
                    <a:lstStyle/>
                    <a:p>
                      <a:pPr indent="0" lvl="0" marL="0" marR="0" rtl="0" algn="ctr">
                        <a:spcBef>
                          <a:spcPts val="0"/>
                        </a:spcBef>
                        <a:spcAft>
                          <a:spcPts val="0"/>
                        </a:spcAft>
                        <a:buNone/>
                      </a:pPr>
                      <a:r>
                        <a:rPr b="1" i="1" lang="en-US" sz="1200" u="none" cap="none" strike="noStrike">
                          <a:solidFill>
                            <a:schemeClr val="dk1"/>
                          </a:solidFill>
                          <a:latin typeface="Arial"/>
                          <a:ea typeface="Arial"/>
                          <a:cs typeface="Arial"/>
                          <a:sym typeface="Arial"/>
                        </a:rPr>
                        <a:t> Q2 – 1/1/2016 to 3/31/2016</a:t>
                      </a:r>
                      <a:endParaRPr b="1" i="1" sz="1200" u="none" cap="none" strike="noStrike">
                        <a:solidFill>
                          <a:schemeClr val="dk1"/>
                        </a:solidFill>
                        <a:latin typeface="Arial"/>
                        <a:ea typeface="Arial"/>
                        <a:cs typeface="Arial"/>
                        <a:sym typeface="Arial"/>
                      </a:endParaRPr>
                    </a:p>
                  </a:txBody>
                  <a:tcPr marT="6400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5D8F1"/>
                    </a:solidFill>
                  </a:tcPr>
                </a:tc>
                <a:tc hMerge="1"/>
                <a:tc hMerge="1"/>
                <a:tc hMerge="1"/>
                <a:tc hMerge="1"/>
                <a:tc hMerge="1"/>
              </a:tr>
              <a:tr h="174450">
                <a:tc>
                  <a:txBody>
                    <a:bodyPr/>
                    <a:lstStyle/>
                    <a:p>
                      <a:pPr indent="0" lvl="0" marL="0" marR="0" rtl="0" algn="ctr">
                        <a:spcBef>
                          <a:spcPts val="0"/>
                        </a:spcBef>
                        <a:spcAft>
                          <a:spcPts val="0"/>
                        </a:spcAft>
                        <a:buNone/>
                      </a:pPr>
                      <a:r>
                        <a:rPr b="1" i="0" lang="en-US" sz="1200" u="none" cap="none" strike="noStrike">
                          <a:solidFill>
                            <a:srgbClr val="000000"/>
                          </a:solidFill>
                          <a:latin typeface="Arial"/>
                          <a:ea typeface="Arial"/>
                          <a:cs typeface="Arial"/>
                          <a:sym typeface="Arial"/>
                        </a:rPr>
                        <a:t> </a:t>
                      </a:r>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Astrobee Prototype 4 ready for integration, validation, &amp; test</a:t>
                      </a:r>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1/4/2016</a:t>
                      </a:r>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1/4/2016</a:t>
                      </a:r>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174450">
                <a:tc gridSpan="6">
                  <a:txBody>
                    <a:bodyPr/>
                    <a:lstStyle/>
                    <a:p>
                      <a:pPr indent="0" lvl="0" marL="0" marR="0" rtl="0" algn="ctr">
                        <a:spcBef>
                          <a:spcPts val="0"/>
                        </a:spcBef>
                        <a:spcAft>
                          <a:spcPts val="0"/>
                        </a:spcAft>
                        <a:buNone/>
                      </a:pPr>
                      <a:r>
                        <a:rPr b="1" i="1" lang="en-US" sz="1200" u="none" cap="none" strike="noStrike">
                          <a:solidFill>
                            <a:schemeClr val="dk1"/>
                          </a:solidFill>
                          <a:latin typeface="Arial"/>
                          <a:ea typeface="Arial"/>
                          <a:cs typeface="Arial"/>
                          <a:sym typeface="Arial"/>
                        </a:rPr>
                        <a:t> Q3 – 4/1/2016 to 6/30/2016</a:t>
                      </a:r>
                      <a:endParaRPr b="1" i="1" sz="1200" u="none" cap="none" strike="noStrike">
                        <a:solidFill>
                          <a:schemeClr val="dk1"/>
                        </a:solidFill>
                        <a:latin typeface="Arial"/>
                        <a:ea typeface="Arial"/>
                        <a:cs typeface="Arial"/>
                        <a:sym typeface="Arial"/>
                      </a:endParaRPr>
                    </a:p>
                  </a:txBody>
                  <a:tcPr marT="6400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5D8F1"/>
                    </a:solidFill>
                  </a:tcPr>
                </a:tc>
                <a:tc hMerge="1"/>
                <a:tc hMerge="1"/>
                <a:tc hMerge="1"/>
                <a:tc hMerge="1"/>
                <a:tc hMerge="1"/>
              </a:tr>
              <a:tr h="174450">
                <a:tc>
                  <a:txBody>
                    <a:bodyPr/>
                    <a:lstStyle/>
                    <a:p>
                      <a:pPr indent="0" lvl="0" marL="0" marR="0" rtl="0" algn="ctr">
                        <a:spcBef>
                          <a:spcPts val="0"/>
                        </a:spcBef>
                        <a:spcAft>
                          <a:spcPts val="0"/>
                        </a:spcAft>
                        <a:buNone/>
                      </a:pPr>
                      <a:r>
                        <a:rPr b="1" i="0" lang="en-US" sz="1200" u="none" cap="none" strike="noStrike">
                          <a:solidFill>
                            <a:srgbClr val="000000"/>
                          </a:solidFill>
                          <a:latin typeface="Arial"/>
                          <a:ea typeface="Arial"/>
                          <a:cs typeface="Arial"/>
                          <a:sym typeface="Arial"/>
                        </a:rPr>
                        <a:t> Astrobee FY16 #1 </a:t>
                      </a:r>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Astrobee Prototype 4 testing complete</a:t>
                      </a:r>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4/25/2016</a:t>
                      </a:r>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4/25/2016</a:t>
                      </a:r>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174450">
                <a:tc gridSpan="6">
                  <a:txBody>
                    <a:bodyPr/>
                    <a:lstStyle/>
                    <a:p>
                      <a:pPr indent="0" lvl="0" marL="0" marR="0" rtl="0" algn="ctr">
                        <a:spcBef>
                          <a:spcPts val="0"/>
                        </a:spcBef>
                        <a:spcAft>
                          <a:spcPts val="0"/>
                        </a:spcAft>
                        <a:buNone/>
                      </a:pPr>
                      <a:r>
                        <a:rPr b="1" i="1" lang="en-US" sz="1200" u="none" cap="none" strike="noStrike">
                          <a:solidFill>
                            <a:schemeClr val="dk1"/>
                          </a:solidFill>
                          <a:latin typeface="Arial"/>
                          <a:ea typeface="Arial"/>
                          <a:cs typeface="Arial"/>
                          <a:sym typeface="Arial"/>
                        </a:rPr>
                        <a:t> Q4 – 7/1/2016 to 9/30/2016</a:t>
                      </a:r>
                      <a:endParaRPr b="1" i="1" sz="1200" u="none" cap="none" strike="noStrike">
                        <a:solidFill>
                          <a:schemeClr val="dk1"/>
                        </a:solidFill>
                        <a:latin typeface="Arial"/>
                        <a:ea typeface="Arial"/>
                        <a:cs typeface="Arial"/>
                        <a:sym typeface="Arial"/>
                      </a:endParaRPr>
                    </a:p>
                  </a:txBody>
                  <a:tcPr marT="64000"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5D8F1"/>
                    </a:solidFill>
                  </a:tcPr>
                </a:tc>
                <a:tc hMerge="1"/>
                <a:tc hMerge="1"/>
                <a:tc hMerge="1"/>
                <a:tc hMerge="1"/>
                <a:tc hMerge="1"/>
              </a:tr>
              <a:tr h="174450">
                <a:tc>
                  <a:txBody>
                    <a:bodyPr/>
                    <a:lstStyle/>
                    <a:p>
                      <a:pPr indent="0" lvl="0" marL="0" marR="0" rtl="0" algn="ctr">
                        <a:spcBef>
                          <a:spcPts val="0"/>
                        </a:spcBef>
                        <a:spcAft>
                          <a:spcPts val="0"/>
                        </a:spcAft>
                        <a:buNone/>
                      </a:pPr>
                      <a:r>
                        <a:t/>
                      </a:r>
                      <a:endParaRPr b="1" i="0" sz="1200" u="none" cap="none" strike="noStrike">
                        <a:solidFill>
                          <a:srgbClr val="000000"/>
                        </a:solidFill>
                        <a:latin typeface="Arial"/>
                        <a:ea typeface="Arial"/>
                        <a:cs typeface="Arial"/>
                        <a:sym typeface="Arial"/>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chemeClr val="dk1"/>
                        </a:buClr>
                        <a:buSzPts val="1200"/>
                        <a:buFont typeface="Calibri"/>
                        <a:buNone/>
                      </a:pPr>
                      <a:r>
                        <a:t/>
                      </a:r>
                      <a:endParaRPr b="0" i="0" sz="1200" u="none" cap="none" strike="noStrike">
                        <a:solidFill>
                          <a:srgbClr val="000000"/>
                        </a:solidFill>
                        <a:latin typeface="Arial"/>
                        <a:ea typeface="Arial"/>
                        <a:cs typeface="Arial"/>
                        <a:sym typeface="Arial"/>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0" marL="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45725" marB="0" marR="91450" marL="914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
        <p:nvSpPr>
          <p:cNvPr id="200" name="Google Shape;200;p10"/>
          <p:cNvSpPr/>
          <p:nvPr/>
        </p:nvSpPr>
        <p:spPr>
          <a:xfrm>
            <a:off x="868617" y="2755559"/>
            <a:ext cx="494446" cy="58477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00B050"/>
                </a:solidFill>
                <a:latin typeface="Arial"/>
                <a:ea typeface="Arial"/>
                <a:cs typeface="Arial"/>
                <a:sym typeface="Arial"/>
              </a:rPr>
              <a:t>✓</a:t>
            </a:r>
            <a:endParaRPr sz="3200">
              <a:solidFill>
                <a:srgbClr val="00B050"/>
              </a:solidFill>
              <a:latin typeface="Calibri"/>
              <a:ea typeface="Calibri"/>
              <a:cs typeface="Calibri"/>
              <a:sym typeface="Calibri"/>
            </a:endParaRPr>
          </a:p>
        </p:txBody>
      </p:sp>
      <p:sp>
        <p:nvSpPr>
          <p:cNvPr id="201" name="Google Shape;201;p10"/>
          <p:cNvSpPr/>
          <p:nvPr/>
        </p:nvSpPr>
        <p:spPr>
          <a:xfrm>
            <a:off x="868617" y="2084662"/>
            <a:ext cx="494446" cy="58477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00B050"/>
                </a:solidFill>
                <a:latin typeface="Arial"/>
                <a:ea typeface="Arial"/>
                <a:cs typeface="Arial"/>
                <a:sym typeface="Arial"/>
              </a:rPr>
              <a:t>✓</a:t>
            </a:r>
            <a:endParaRPr sz="3200">
              <a:solidFill>
                <a:srgbClr val="00B050"/>
              </a:solidFill>
              <a:latin typeface="Calibri"/>
              <a:ea typeface="Calibri"/>
              <a:cs typeface="Calibri"/>
              <a:sym typeface="Calibri"/>
            </a:endParaRPr>
          </a:p>
        </p:txBody>
      </p:sp>
      <p:sp>
        <p:nvSpPr>
          <p:cNvPr id="202" name="Google Shape;202;p10"/>
          <p:cNvSpPr/>
          <p:nvPr/>
        </p:nvSpPr>
        <p:spPr>
          <a:xfrm>
            <a:off x="868617" y="1698680"/>
            <a:ext cx="494446" cy="58477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00B050"/>
                </a:solidFill>
                <a:latin typeface="Arial"/>
                <a:ea typeface="Arial"/>
                <a:cs typeface="Arial"/>
                <a:sym typeface="Arial"/>
              </a:rPr>
              <a:t>✓</a:t>
            </a:r>
            <a:endParaRPr sz="3200">
              <a:solidFill>
                <a:srgbClr val="00B050"/>
              </a:solidFill>
              <a:latin typeface="Calibri"/>
              <a:ea typeface="Calibri"/>
              <a:cs typeface="Calibri"/>
              <a:sym typeface="Calibri"/>
            </a:endParaRPr>
          </a:p>
        </p:txBody>
      </p:sp>
      <p:sp>
        <p:nvSpPr>
          <p:cNvPr id="203" name="Google Shape;203;p10"/>
          <p:cNvSpPr/>
          <p:nvPr/>
        </p:nvSpPr>
        <p:spPr>
          <a:xfrm>
            <a:off x="858695" y="3499042"/>
            <a:ext cx="494446" cy="58477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00B050"/>
                </a:solidFill>
                <a:latin typeface="Arial"/>
                <a:ea typeface="Arial"/>
                <a:cs typeface="Arial"/>
                <a:sym typeface="Arial"/>
              </a:rPr>
              <a:t>✓</a:t>
            </a:r>
            <a:endParaRPr sz="3200">
              <a:solidFill>
                <a:srgbClr val="00B05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1"/>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sz="2400"/>
              <a:t>Summary and Significant Challenges</a:t>
            </a:r>
            <a:endParaRPr/>
          </a:p>
        </p:txBody>
      </p:sp>
      <p:sp>
        <p:nvSpPr>
          <p:cNvPr id="210" name="Google Shape;210;p11"/>
          <p:cNvSpPr txBox="1"/>
          <p:nvPr>
            <p:ph idx="1" type="body"/>
          </p:nvPr>
        </p:nvSpPr>
        <p:spPr>
          <a:xfrm>
            <a:off x="304800" y="1143000"/>
            <a:ext cx="8610600" cy="5334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000"/>
              <a:buNone/>
            </a:pPr>
            <a:r>
              <a:rPr lang="en-US" u="sng"/>
              <a:t>Project Summary Performance</a:t>
            </a:r>
            <a:endParaRPr/>
          </a:p>
          <a:p>
            <a:pPr indent="0" lvl="0" marL="0" rtl="0" algn="l">
              <a:spcBef>
                <a:spcPts val="400"/>
              </a:spcBef>
              <a:spcAft>
                <a:spcPts val="0"/>
              </a:spcAft>
              <a:buClr>
                <a:schemeClr val="dk1"/>
              </a:buClr>
              <a:buSzPts val="2000"/>
              <a:buNone/>
            </a:pPr>
            <a:r>
              <a:t/>
            </a:r>
            <a:endParaRPr u="sng"/>
          </a:p>
          <a:p>
            <a:pPr indent="-103188" lvl="0" marL="230188" rtl="0" algn="l">
              <a:spcBef>
                <a:spcPts val="400"/>
              </a:spcBef>
              <a:spcAft>
                <a:spcPts val="0"/>
              </a:spcAft>
              <a:buClr>
                <a:schemeClr val="dk1"/>
              </a:buClr>
              <a:buSzPts val="2000"/>
              <a:buNone/>
            </a:pPr>
            <a:r>
              <a:t/>
            </a:r>
            <a:endParaRPr/>
          </a:p>
          <a:p>
            <a:pPr indent="-128588" lvl="0" marL="230188" rtl="0" algn="l">
              <a:spcBef>
                <a:spcPts val="320"/>
              </a:spcBef>
              <a:spcAft>
                <a:spcPts val="0"/>
              </a:spcAft>
              <a:buClr>
                <a:schemeClr val="dk1"/>
              </a:buClr>
              <a:buSzPts val="1600"/>
              <a:buNone/>
            </a:pPr>
            <a:r>
              <a:t/>
            </a:r>
            <a:endParaRPr sz="1600"/>
          </a:p>
          <a:p>
            <a:pPr indent="-103188" lvl="0" marL="230188" rtl="0" algn="l">
              <a:spcBef>
                <a:spcPts val="400"/>
              </a:spcBef>
              <a:spcAft>
                <a:spcPts val="0"/>
              </a:spcAft>
              <a:buClr>
                <a:schemeClr val="dk1"/>
              </a:buClr>
              <a:buSzPts val="2000"/>
              <a:buNone/>
            </a:pPr>
            <a:r>
              <a:t/>
            </a:r>
            <a:endParaRPr/>
          </a:p>
          <a:p>
            <a:pPr indent="-103188" lvl="0" marL="230188" rtl="0" algn="l">
              <a:spcBef>
                <a:spcPts val="400"/>
              </a:spcBef>
              <a:spcAft>
                <a:spcPts val="0"/>
              </a:spcAft>
              <a:buClr>
                <a:schemeClr val="dk1"/>
              </a:buClr>
              <a:buSzPts val="2000"/>
              <a:buNone/>
            </a:pPr>
            <a:r>
              <a:t/>
            </a:r>
            <a:endParaRPr/>
          </a:p>
          <a:p>
            <a:pPr indent="-103188" lvl="0" marL="230188" rtl="0" algn="l">
              <a:spcBef>
                <a:spcPts val="400"/>
              </a:spcBef>
              <a:spcAft>
                <a:spcPts val="0"/>
              </a:spcAft>
              <a:buClr>
                <a:schemeClr val="dk1"/>
              </a:buClr>
              <a:buSzPts val="2000"/>
              <a:buNone/>
            </a:pPr>
            <a:r>
              <a:t/>
            </a:r>
            <a:endParaRPr/>
          </a:p>
          <a:p>
            <a:pPr indent="-230188" lvl="0" marL="230188" rtl="0" algn="l">
              <a:spcBef>
                <a:spcPts val="180"/>
              </a:spcBef>
              <a:spcAft>
                <a:spcPts val="0"/>
              </a:spcAft>
              <a:buClr>
                <a:schemeClr val="dk1"/>
              </a:buClr>
              <a:buSzPts val="900"/>
              <a:buNone/>
            </a:pPr>
            <a:r>
              <a:t/>
            </a:r>
            <a:endParaRPr sz="900"/>
          </a:p>
          <a:p>
            <a:pPr indent="-230188" lvl="0" marL="230188" rtl="0" algn="l">
              <a:spcBef>
                <a:spcPts val="500"/>
              </a:spcBef>
              <a:spcAft>
                <a:spcPts val="0"/>
              </a:spcAft>
              <a:buClr>
                <a:schemeClr val="dk1"/>
              </a:buClr>
              <a:buSzPts val="1000"/>
              <a:buNone/>
            </a:pPr>
            <a:r>
              <a:t/>
            </a:r>
            <a:endParaRPr sz="1000"/>
          </a:p>
          <a:p>
            <a:pPr indent="-230188" lvl="0" marL="230188" rtl="0" algn="l">
              <a:spcBef>
                <a:spcPts val="500"/>
              </a:spcBef>
              <a:spcAft>
                <a:spcPts val="0"/>
              </a:spcAft>
              <a:buClr>
                <a:schemeClr val="dk1"/>
              </a:buClr>
              <a:buSzPts val="1000"/>
              <a:buNone/>
            </a:pPr>
            <a:r>
              <a:t/>
            </a:r>
            <a:endParaRPr sz="1000"/>
          </a:p>
          <a:p>
            <a:pPr indent="-230188" lvl="0" marL="230188" rtl="0" algn="l">
              <a:spcBef>
                <a:spcPts val="500"/>
              </a:spcBef>
              <a:spcAft>
                <a:spcPts val="0"/>
              </a:spcAft>
              <a:buClr>
                <a:schemeClr val="dk1"/>
              </a:buClr>
              <a:buSzPts val="1000"/>
              <a:buNone/>
            </a:pPr>
            <a:r>
              <a:t/>
            </a:r>
            <a:endParaRPr sz="1000"/>
          </a:p>
          <a:p>
            <a:pPr indent="-230188" lvl="0" marL="230188" rtl="0" algn="l">
              <a:spcBef>
                <a:spcPts val="500"/>
              </a:spcBef>
              <a:spcAft>
                <a:spcPts val="0"/>
              </a:spcAft>
              <a:buClr>
                <a:schemeClr val="dk1"/>
              </a:buClr>
              <a:buSzPts val="1000"/>
              <a:buNone/>
            </a:pPr>
            <a:r>
              <a:t/>
            </a:r>
            <a:endParaRPr sz="1000"/>
          </a:p>
          <a:p>
            <a:pPr indent="-230188" lvl="0" marL="230188" rtl="0" algn="l">
              <a:spcBef>
                <a:spcPts val="500"/>
              </a:spcBef>
              <a:spcAft>
                <a:spcPts val="0"/>
              </a:spcAft>
              <a:buClr>
                <a:schemeClr val="dk1"/>
              </a:buClr>
              <a:buSzPts val="1000"/>
              <a:buNone/>
            </a:pPr>
            <a:r>
              <a:t/>
            </a:r>
            <a:endParaRPr sz="1000"/>
          </a:p>
          <a:p>
            <a:pPr indent="0" lvl="0" marL="0" rtl="0" algn="l">
              <a:spcBef>
                <a:spcPts val="1000"/>
              </a:spcBef>
              <a:spcAft>
                <a:spcPts val="0"/>
              </a:spcAft>
              <a:buClr>
                <a:schemeClr val="dk1"/>
              </a:buClr>
              <a:buSzPts val="2000"/>
              <a:buNone/>
            </a:pPr>
            <a:r>
              <a:rPr lang="en-US" u="sng"/>
              <a:t>Significant Challenges</a:t>
            </a:r>
            <a:endParaRPr/>
          </a:p>
          <a:p>
            <a:pPr indent="-285750" lvl="1" marL="742950" rtl="0" algn="l">
              <a:spcBef>
                <a:spcPts val="360"/>
              </a:spcBef>
              <a:spcAft>
                <a:spcPts val="0"/>
              </a:spcAft>
              <a:buClr>
                <a:schemeClr val="dk1"/>
              </a:buClr>
              <a:buSzPts val="1800"/>
              <a:buChar char="▪"/>
            </a:pPr>
            <a:r>
              <a:rPr b="1" lang="en-US">
                <a:latin typeface="Arial"/>
                <a:ea typeface="Arial"/>
                <a:cs typeface="Arial"/>
                <a:sym typeface="Arial"/>
              </a:rPr>
              <a:t>Astrobee transition. </a:t>
            </a:r>
            <a:r>
              <a:rPr lang="en-US">
                <a:latin typeface="Arial"/>
                <a:ea typeface="Arial"/>
                <a:cs typeface="Arial"/>
                <a:sym typeface="Arial"/>
              </a:rPr>
              <a:t>Current baseline will produce flight units “ready to launch”, but not “ready to use” (customer expectation). Still waiting for official approval (decision memo) extending project through FY18 to perform on-orbit commissioning.</a:t>
            </a:r>
            <a:endParaRPr/>
          </a:p>
        </p:txBody>
      </p:sp>
      <p:graphicFrame>
        <p:nvGraphicFramePr>
          <p:cNvPr id="211" name="Google Shape;211;p11"/>
          <p:cNvGraphicFramePr/>
          <p:nvPr/>
        </p:nvGraphicFramePr>
        <p:xfrm>
          <a:off x="304798" y="1600200"/>
          <a:ext cx="3000000" cy="3000000"/>
        </p:xfrm>
        <a:graphic>
          <a:graphicData uri="http://schemas.openxmlformats.org/drawingml/2006/table">
            <a:tbl>
              <a:tblPr>
                <a:noFill/>
                <a:tableStyleId>{226A45D0-92A1-4ACF-934E-97D5C48343D0}</a:tableStyleId>
              </a:tblPr>
              <a:tblGrid>
                <a:gridCol w="685800"/>
                <a:gridCol w="609600"/>
                <a:gridCol w="914400"/>
                <a:gridCol w="914400"/>
                <a:gridCol w="1295400"/>
                <a:gridCol w="4191000"/>
              </a:tblGrid>
              <a:tr h="229625">
                <a:tc rowSpan="2">
                  <a:txBody>
                    <a:bodyPr/>
                    <a:lstStyle/>
                    <a:p>
                      <a:pPr indent="0" lvl="0" marL="0" marR="0" rtl="0" algn="ctr">
                        <a:spcBef>
                          <a:spcPts val="0"/>
                        </a:spcBef>
                        <a:spcAft>
                          <a:spcPts val="0"/>
                        </a:spcAft>
                        <a:buNone/>
                      </a:pPr>
                      <a:r>
                        <a:rPr b="0" i="0" lang="en-US" sz="1400" u="none" cap="none" strike="noStrike">
                          <a:solidFill>
                            <a:srgbClr val="FFFFFF"/>
                          </a:solidFill>
                          <a:latin typeface="Arial"/>
                          <a:ea typeface="Arial"/>
                          <a:cs typeface="Arial"/>
                          <a:sym typeface="Arial"/>
                        </a:rPr>
                        <a:t>Period</a:t>
                      </a:r>
                      <a:endParaRPr/>
                    </a:p>
                  </a:txBody>
                  <a:tcPr marT="8200" marB="0" marR="8200" marL="820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0000"/>
                    </a:solidFill>
                  </a:tcPr>
                </a:tc>
                <a:tc gridSpan="4">
                  <a:txBody>
                    <a:bodyPr/>
                    <a:lstStyle/>
                    <a:p>
                      <a:pPr indent="0" lvl="0" marL="0" marR="0" rtl="0" algn="ctr">
                        <a:spcBef>
                          <a:spcPts val="0"/>
                        </a:spcBef>
                        <a:spcAft>
                          <a:spcPts val="0"/>
                        </a:spcAft>
                        <a:buNone/>
                      </a:pPr>
                      <a:r>
                        <a:rPr b="1" i="0" lang="en-US" sz="1400" u="none" cap="none" strike="noStrike">
                          <a:solidFill>
                            <a:srgbClr val="FFFFFF"/>
                          </a:solidFill>
                          <a:latin typeface="Arial"/>
                          <a:ea typeface="Arial"/>
                          <a:cs typeface="Arial"/>
                          <a:sym typeface="Arial"/>
                        </a:rPr>
                        <a:t>Summary Performance</a:t>
                      </a:r>
                      <a:endParaRPr b="1" i="0" sz="1400" u="none" cap="none" strike="noStrike">
                        <a:solidFill>
                          <a:srgbClr val="FFFFFF"/>
                        </a:solidFill>
                        <a:latin typeface="Arial"/>
                        <a:ea typeface="Arial"/>
                        <a:cs typeface="Arial"/>
                        <a:sym typeface="Arial"/>
                      </a:endParaRPr>
                    </a:p>
                  </a:txBody>
                  <a:tcPr marT="8200" marB="0" marR="8200" marL="82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000000"/>
                    </a:solidFill>
                  </a:tcPr>
                </a:tc>
                <a:tc hMerge="1"/>
                <a:tc hMerge="1"/>
                <a:tc hMerge="1"/>
                <a:tc rowSpan="2">
                  <a:txBody>
                    <a:bodyPr/>
                    <a:lstStyle/>
                    <a:p>
                      <a:pPr indent="0" lvl="0" marL="0" marR="0" rtl="0" algn="ctr">
                        <a:spcBef>
                          <a:spcPts val="0"/>
                        </a:spcBef>
                        <a:spcAft>
                          <a:spcPts val="0"/>
                        </a:spcAft>
                        <a:buNone/>
                      </a:pPr>
                      <a:r>
                        <a:rPr b="0" i="0" lang="en-US" sz="1400" u="none" cap="none" strike="noStrike">
                          <a:solidFill>
                            <a:srgbClr val="FFFFFF"/>
                          </a:solidFill>
                          <a:latin typeface="Arial"/>
                          <a:ea typeface="Arial"/>
                          <a:cs typeface="Arial"/>
                          <a:sym typeface="Arial"/>
                        </a:rPr>
                        <a:t>Rationale</a:t>
                      </a:r>
                      <a:endParaRPr/>
                    </a:p>
                  </a:txBody>
                  <a:tcPr marT="8200" marB="0" marR="8200" marL="820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0000"/>
                    </a:solidFill>
                  </a:tcPr>
                </a:tc>
              </a:tr>
              <a:tr h="229625">
                <a:tc vMerge="1"/>
                <a:tc>
                  <a:txBody>
                    <a:bodyPr/>
                    <a:lstStyle/>
                    <a:p>
                      <a:pPr indent="0" lvl="0" marL="0" marR="0" rtl="0" algn="ctr">
                        <a:spcBef>
                          <a:spcPts val="0"/>
                        </a:spcBef>
                        <a:spcAft>
                          <a:spcPts val="0"/>
                        </a:spcAft>
                        <a:buNone/>
                      </a:pPr>
                      <a:r>
                        <a:rPr b="0" i="0" lang="en-US" sz="1400" u="none" cap="none" strike="noStrike">
                          <a:solidFill>
                            <a:srgbClr val="FFFFFF"/>
                          </a:solidFill>
                          <a:latin typeface="Arial"/>
                          <a:ea typeface="Arial"/>
                          <a:cs typeface="Arial"/>
                          <a:sym typeface="Arial"/>
                        </a:rPr>
                        <a:t>Cost</a:t>
                      </a:r>
                      <a:endParaRPr/>
                    </a:p>
                  </a:txBody>
                  <a:tcPr marT="8200" marB="0" marR="8200" marL="8200" anchor="b">
                    <a:lnL cap="flat" cmpd="sng" w="12700">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a:txBody>
                    <a:bodyPr/>
                    <a:lstStyle/>
                    <a:p>
                      <a:pPr indent="0" lvl="0" marL="0" marR="0" rtl="0" algn="ctr">
                        <a:spcBef>
                          <a:spcPts val="0"/>
                        </a:spcBef>
                        <a:spcAft>
                          <a:spcPts val="0"/>
                        </a:spcAft>
                        <a:buNone/>
                      </a:pPr>
                      <a:r>
                        <a:rPr b="0" i="0" lang="en-US" sz="1400" u="none" cap="none" strike="noStrike">
                          <a:solidFill>
                            <a:srgbClr val="FFFFFF"/>
                          </a:solidFill>
                          <a:latin typeface="Arial"/>
                          <a:ea typeface="Arial"/>
                          <a:cs typeface="Arial"/>
                          <a:sym typeface="Arial"/>
                        </a:rPr>
                        <a:t>Schedule</a:t>
                      </a:r>
                      <a:endParaRPr/>
                    </a:p>
                  </a:txBody>
                  <a:tcPr marT="8200" marB="0" marR="8200" marL="82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a:txBody>
                    <a:bodyPr/>
                    <a:lstStyle/>
                    <a:p>
                      <a:pPr indent="0" lvl="0" marL="0" marR="0" rtl="0" algn="ctr">
                        <a:spcBef>
                          <a:spcPts val="0"/>
                        </a:spcBef>
                        <a:spcAft>
                          <a:spcPts val="0"/>
                        </a:spcAft>
                        <a:buNone/>
                      </a:pPr>
                      <a:r>
                        <a:rPr b="0" i="0" lang="en-US" sz="1400" u="none" cap="none" strike="noStrike">
                          <a:solidFill>
                            <a:srgbClr val="FFFFFF"/>
                          </a:solidFill>
                          <a:latin typeface="Arial"/>
                          <a:ea typeface="Arial"/>
                          <a:cs typeface="Arial"/>
                          <a:sym typeface="Arial"/>
                        </a:rPr>
                        <a:t>Technical</a:t>
                      </a:r>
                      <a:endParaRPr/>
                    </a:p>
                  </a:txBody>
                  <a:tcPr marT="8200" marB="0" marR="8200" marL="8200" anchor="b">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a:txBody>
                    <a:bodyPr/>
                    <a:lstStyle/>
                    <a:p>
                      <a:pPr indent="0" lvl="0" marL="0" marR="0" rtl="0" algn="ctr">
                        <a:spcBef>
                          <a:spcPts val="0"/>
                        </a:spcBef>
                        <a:spcAft>
                          <a:spcPts val="0"/>
                        </a:spcAft>
                        <a:buNone/>
                      </a:pPr>
                      <a:r>
                        <a:rPr b="0" i="0" lang="en-US" sz="1400" u="none" cap="none" strike="noStrike">
                          <a:solidFill>
                            <a:srgbClr val="FFFFFF"/>
                          </a:solidFill>
                          <a:latin typeface="Arial"/>
                          <a:ea typeface="Arial"/>
                          <a:cs typeface="Arial"/>
                          <a:sym typeface="Arial"/>
                        </a:rPr>
                        <a:t>Programmatic</a:t>
                      </a:r>
                      <a:endParaRPr/>
                    </a:p>
                  </a:txBody>
                  <a:tcPr marT="8200" marB="0" marR="8200" marL="8200" anchor="b">
                    <a:lnL cap="flat" cmpd="sng" w="9525">
                      <a:solidFill>
                        <a:srgbClr val="000000">
                          <a:alpha val="0"/>
                        </a:srgbClr>
                      </a:solidFill>
                      <a:prstDash val="solid"/>
                      <a:round/>
                      <a:headEnd len="sm" w="sm" type="none"/>
                      <a:tailEnd len="sm" w="sm" type="none"/>
                    </a:lnL>
                    <a:lnR cap="flat" cmpd="sng" w="12700">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vMerge="1"/>
              </a:tr>
              <a:tr h="913700">
                <a:tc>
                  <a:txBody>
                    <a:bodyPr/>
                    <a:lstStyle/>
                    <a:p>
                      <a:pPr indent="0" lvl="0" marL="0" marR="0" rtl="0" algn="ctr">
                        <a:lnSpc>
                          <a:spcPct val="100000"/>
                        </a:lnSpc>
                        <a:spcBef>
                          <a:spcPts val="0"/>
                        </a:spcBef>
                        <a:spcAft>
                          <a:spcPts val="0"/>
                        </a:spcAft>
                        <a:buClr>
                          <a:srgbClr val="FFFFFF"/>
                        </a:buClr>
                        <a:buSzPts val="1800"/>
                        <a:buFont typeface="Helvetica Neue"/>
                        <a:buNone/>
                      </a:pPr>
                      <a:r>
                        <a:rPr b="1" i="0" lang="en-US" sz="1800" u="none" cap="none" strike="noStrike">
                          <a:solidFill>
                            <a:srgbClr val="FFFFFF"/>
                          </a:solidFill>
                          <a:latin typeface="Helvetica Neue"/>
                          <a:ea typeface="Helvetica Neue"/>
                          <a:cs typeface="Helvetica Neue"/>
                          <a:sym typeface="Helvetica Neue"/>
                        </a:rPr>
                        <a:t>Q1</a:t>
                      </a:r>
                      <a:endParaRPr/>
                    </a:p>
                  </a:txBody>
                  <a:tcPr marT="8200" marB="0" marR="8200" marL="8200"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000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marR="0" rtl="0" algn="l">
                        <a:lnSpc>
                          <a:spcPct val="100000"/>
                        </a:lnSpc>
                        <a:spcBef>
                          <a:spcPts val="0"/>
                        </a:spcBef>
                        <a:spcAft>
                          <a:spcPts val="0"/>
                        </a:spcAft>
                        <a:buClr>
                          <a:srgbClr val="000000"/>
                        </a:buClr>
                        <a:buSzPts val="1200"/>
                        <a:buFont typeface="Helvetica Neue"/>
                        <a:buNone/>
                      </a:pPr>
                      <a:r>
                        <a:rPr b="1" i="0" lang="en-US" sz="1200" u="none" cap="none" strike="noStrike">
                          <a:solidFill>
                            <a:srgbClr val="000000"/>
                          </a:solidFill>
                          <a:latin typeface="Helvetica Neue"/>
                          <a:ea typeface="Helvetica Neue"/>
                          <a:cs typeface="Helvetica Neue"/>
                          <a:sym typeface="Helvetica Neue"/>
                        </a:rPr>
                        <a:t>Technical –</a:t>
                      </a:r>
                      <a:r>
                        <a:rPr b="0" i="0" lang="en-US" sz="1200" u="none" cap="none" strike="noStrike">
                          <a:solidFill>
                            <a:srgbClr val="000000"/>
                          </a:solidFill>
                          <a:latin typeface="Helvetica Neue"/>
                          <a:ea typeface="Helvetica Neue"/>
                          <a:cs typeface="Helvetica Neue"/>
                          <a:sym typeface="Helvetica Neue"/>
                        </a:rPr>
                        <a:t> Unresolved power fault with R2 on ISS</a:t>
                      </a:r>
                      <a:endParaRPr b="1" i="0" sz="1200" u="none" cap="none" strike="noStrike">
                        <a:solidFill>
                          <a:srgbClr val="000000"/>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200"/>
                        <a:buFont typeface="Helvetica Neue"/>
                        <a:buNone/>
                      </a:pPr>
                      <a:r>
                        <a:rPr b="1" i="0" lang="en-US" sz="1200" u="none" cap="none" strike="noStrike">
                          <a:solidFill>
                            <a:srgbClr val="000000"/>
                          </a:solidFill>
                          <a:latin typeface="Helvetica Neue"/>
                          <a:ea typeface="Helvetica Neue"/>
                          <a:cs typeface="Helvetica Neue"/>
                          <a:sym typeface="Helvetica Neue"/>
                        </a:rPr>
                        <a:t>Schedule </a:t>
                      </a:r>
                      <a:r>
                        <a:rPr b="0" i="0" lang="en-US" sz="1200" u="none" cap="none" strike="noStrike">
                          <a:solidFill>
                            <a:srgbClr val="000000"/>
                          </a:solidFill>
                          <a:latin typeface="Helvetica Neue"/>
                          <a:ea typeface="Helvetica Neue"/>
                          <a:cs typeface="Helvetica Neue"/>
                          <a:sym typeface="Helvetica Neue"/>
                        </a:rPr>
                        <a:t>– </a:t>
                      </a:r>
                      <a:r>
                        <a:rPr b="0" i="0" lang="en-US" sz="1200" u="none" cap="none" strike="noStrike">
                          <a:solidFill>
                            <a:srgbClr val="000000"/>
                          </a:solidFill>
                          <a:latin typeface="Arial"/>
                          <a:ea typeface="Arial"/>
                          <a:cs typeface="Arial"/>
                          <a:sym typeface="Arial"/>
                        </a:rPr>
                        <a:t>Lack of US crew time for R2 on-orbit activities</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Helvetica Neue"/>
                        <a:buNone/>
                      </a:pPr>
                      <a:r>
                        <a:rPr b="1" i="0" lang="en-US" sz="1200" u="none" cap="none" strike="noStrike">
                          <a:solidFill>
                            <a:srgbClr val="000000"/>
                          </a:solidFill>
                          <a:latin typeface="Helvetica Neue"/>
                          <a:ea typeface="Helvetica Neue"/>
                          <a:cs typeface="Helvetica Neue"/>
                          <a:sym typeface="Helvetica Neue"/>
                        </a:rPr>
                        <a:t>Programmatic</a:t>
                      </a:r>
                      <a:r>
                        <a:rPr b="0" i="0" lang="en-US" sz="1200" u="none" cap="none" strike="noStrike">
                          <a:solidFill>
                            <a:srgbClr val="000000"/>
                          </a:solidFill>
                          <a:latin typeface="Helvetica Neue"/>
                          <a:ea typeface="Helvetica Neue"/>
                          <a:cs typeface="Helvetica Neue"/>
                          <a:sym typeface="Helvetica Neue"/>
                        </a:rPr>
                        <a:t> – Astrobee technology transition to customer will be incomplete if current project scope is not increased.</a:t>
                      </a:r>
                      <a:endParaRPr b="1" i="0" sz="1200" u="none" cap="none" strike="noStrike">
                        <a:solidFill>
                          <a:srgbClr val="000000"/>
                        </a:solidFill>
                        <a:latin typeface="Helvetica Neue"/>
                        <a:ea typeface="Helvetica Neue"/>
                        <a:cs typeface="Helvetica Neue"/>
                        <a:sym typeface="Helvetica Neue"/>
                      </a:endParaRPr>
                    </a:p>
                  </a:txBody>
                  <a:tcPr marT="45725" marB="45725" marR="91450" marL="91450"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913700">
                <a:tc>
                  <a:txBody>
                    <a:bodyPr/>
                    <a:lstStyle/>
                    <a:p>
                      <a:pPr indent="0" lvl="0" marL="0" marR="0" rtl="0" algn="ctr">
                        <a:lnSpc>
                          <a:spcPct val="100000"/>
                        </a:lnSpc>
                        <a:spcBef>
                          <a:spcPts val="0"/>
                        </a:spcBef>
                        <a:spcAft>
                          <a:spcPts val="0"/>
                        </a:spcAft>
                        <a:buClr>
                          <a:srgbClr val="FFFFFF"/>
                        </a:buClr>
                        <a:buSzPts val="1800"/>
                        <a:buFont typeface="Helvetica Neue"/>
                        <a:buNone/>
                      </a:pPr>
                      <a:r>
                        <a:rPr b="1" i="0" lang="en-US" sz="1800" u="none" cap="none" strike="noStrike">
                          <a:solidFill>
                            <a:srgbClr val="FFFFFF"/>
                          </a:solidFill>
                          <a:latin typeface="Helvetica Neue"/>
                          <a:ea typeface="Helvetica Neue"/>
                          <a:cs typeface="Helvetica Neue"/>
                          <a:sym typeface="Helvetica Neue"/>
                        </a:rPr>
                        <a:t>Q2</a:t>
                      </a:r>
                      <a:endParaRPr/>
                    </a:p>
                  </a:txBody>
                  <a:tcPr marT="8200" marB="0" marR="8200" marL="8200"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marR="0" rtl="0" algn="l">
                        <a:lnSpc>
                          <a:spcPct val="100000"/>
                        </a:lnSpc>
                        <a:spcBef>
                          <a:spcPts val="0"/>
                        </a:spcBef>
                        <a:spcAft>
                          <a:spcPts val="0"/>
                        </a:spcAft>
                        <a:buClr>
                          <a:srgbClr val="000000"/>
                        </a:buClr>
                        <a:buSzPts val="1200"/>
                        <a:buFont typeface="Helvetica Neue"/>
                        <a:buNone/>
                      </a:pPr>
                      <a:r>
                        <a:rPr b="1" i="0" lang="en-US" sz="1200" u="none" cap="none" strike="noStrike">
                          <a:solidFill>
                            <a:srgbClr val="000000"/>
                          </a:solidFill>
                          <a:latin typeface="Helvetica Neue"/>
                          <a:ea typeface="Helvetica Neue"/>
                          <a:cs typeface="Helvetica Neue"/>
                          <a:sym typeface="Helvetica Neue"/>
                        </a:rPr>
                        <a:t>Schedule </a:t>
                      </a:r>
                      <a:r>
                        <a:rPr b="0" i="0" lang="en-US" sz="1200" u="none" cap="none" strike="noStrike">
                          <a:solidFill>
                            <a:srgbClr val="000000"/>
                          </a:solidFill>
                          <a:latin typeface="Helvetica Neue"/>
                          <a:ea typeface="Helvetica Neue"/>
                          <a:cs typeface="Helvetica Neue"/>
                          <a:sym typeface="Helvetica Neue"/>
                        </a:rPr>
                        <a:t>– </a:t>
                      </a:r>
                      <a:r>
                        <a:rPr b="0" i="0" lang="en-US" sz="1200" u="none" cap="none" strike="noStrike">
                          <a:solidFill>
                            <a:srgbClr val="000000"/>
                          </a:solidFill>
                          <a:latin typeface="Arial"/>
                          <a:ea typeface="Arial"/>
                          <a:cs typeface="Arial"/>
                          <a:sym typeface="Arial"/>
                        </a:rPr>
                        <a:t>Astrobee schedule requires overlapping cert and flight unit builds to achieve “on dock” at end of FY17.</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Helvetica Neue"/>
                        <a:buNone/>
                      </a:pPr>
                      <a:r>
                        <a:rPr b="1" i="0" lang="en-US" sz="1200" u="none" cap="none" strike="noStrike">
                          <a:solidFill>
                            <a:srgbClr val="000000"/>
                          </a:solidFill>
                          <a:latin typeface="Helvetica Neue"/>
                          <a:ea typeface="Helvetica Neue"/>
                          <a:cs typeface="Helvetica Neue"/>
                          <a:sym typeface="Helvetica Neue"/>
                        </a:rPr>
                        <a:t>Programmatic</a:t>
                      </a:r>
                      <a:r>
                        <a:rPr b="0" i="0" lang="en-US" sz="1200" u="none" cap="none" strike="noStrike">
                          <a:solidFill>
                            <a:srgbClr val="000000"/>
                          </a:solidFill>
                          <a:latin typeface="Helvetica Neue"/>
                          <a:ea typeface="Helvetica Neue"/>
                          <a:cs typeface="Helvetica Neue"/>
                          <a:sym typeface="Helvetica Neue"/>
                        </a:rPr>
                        <a:t> – Astrobee technology transition to customer will be incomplete if current project scope is not increased.</a:t>
                      </a:r>
                      <a:endParaRPr b="1" i="0" sz="1200" u="none" cap="none" strike="noStrike">
                        <a:solidFill>
                          <a:srgbClr val="000000"/>
                        </a:solidFill>
                        <a:latin typeface="Helvetica Neue"/>
                        <a:ea typeface="Helvetica Neue"/>
                        <a:cs typeface="Helvetica Neue"/>
                        <a:sym typeface="Helvetica Neue"/>
                      </a:endParaRPr>
                    </a:p>
                  </a:txBody>
                  <a:tcPr marT="45725" marB="45725" marR="91450" marL="91450"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913700">
                <a:tc>
                  <a:txBody>
                    <a:bodyPr/>
                    <a:lstStyle/>
                    <a:p>
                      <a:pPr indent="0" lvl="0" marL="0" marR="0" rtl="0" algn="ctr">
                        <a:lnSpc>
                          <a:spcPct val="100000"/>
                        </a:lnSpc>
                        <a:spcBef>
                          <a:spcPts val="0"/>
                        </a:spcBef>
                        <a:spcAft>
                          <a:spcPts val="0"/>
                        </a:spcAft>
                        <a:buClr>
                          <a:srgbClr val="FFFFFF"/>
                        </a:buClr>
                        <a:buSzPts val="1800"/>
                        <a:buFont typeface="Helvetica Neue"/>
                        <a:buNone/>
                      </a:pPr>
                      <a:r>
                        <a:rPr b="1" i="0" lang="en-US" sz="1800" u="none" cap="none" strike="noStrike">
                          <a:solidFill>
                            <a:srgbClr val="FFFFFF"/>
                          </a:solidFill>
                          <a:latin typeface="Helvetica Neue"/>
                          <a:ea typeface="Helvetica Neue"/>
                          <a:cs typeface="Helvetica Neue"/>
                          <a:sym typeface="Helvetica Neue"/>
                        </a:rPr>
                        <a:t>Q3</a:t>
                      </a:r>
                      <a:endParaRPr/>
                    </a:p>
                  </a:txBody>
                  <a:tcPr marT="8200" marB="0" marR="8200" marL="8200"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FFFF00"/>
                    </a:solidFill>
                  </a:tcPr>
                </a:tc>
                <a:tc>
                  <a:txBody>
                    <a:bodyPr/>
                    <a:lstStyle/>
                    <a:p>
                      <a:pPr indent="0" lvl="0" marL="0" marR="0" rtl="0" algn="l">
                        <a:lnSpc>
                          <a:spcPct val="100000"/>
                        </a:lnSpc>
                        <a:spcBef>
                          <a:spcPts val="0"/>
                        </a:spcBef>
                        <a:spcAft>
                          <a:spcPts val="0"/>
                        </a:spcAft>
                        <a:buClr>
                          <a:srgbClr val="000000"/>
                        </a:buClr>
                        <a:buSzPts val="1200"/>
                        <a:buFont typeface="Helvetica Neue"/>
                        <a:buNone/>
                      </a:pPr>
                      <a:r>
                        <a:rPr b="1" i="0" lang="en-US" sz="1200" u="none" cap="none" strike="noStrike">
                          <a:solidFill>
                            <a:srgbClr val="000000"/>
                          </a:solidFill>
                          <a:latin typeface="Helvetica Neue"/>
                          <a:ea typeface="Helvetica Neue"/>
                          <a:cs typeface="Helvetica Neue"/>
                          <a:sym typeface="Helvetica Neue"/>
                        </a:rPr>
                        <a:t>Schedule </a:t>
                      </a:r>
                      <a:r>
                        <a:rPr b="0" i="0" lang="en-US" sz="1200" u="none" cap="none" strike="noStrike">
                          <a:solidFill>
                            <a:srgbClr val="000000"/>
                          </a:solidFill>
                          <a:latin typeface="Helvetica Neue"/>
                          <a:ea typeface="Helvetica Neue"/>
                          <a:cs typeface="Helvetica Neue"/>
                          <a:sym typeface="Helvetica Neue"/>
                        </a:rPr>
                        <a:t>– </a:t>
                      </a:r>
                      <a:r>
                        <a:rPr b="0" i="0" lang="en-US" sz="1200" u="none" cap="none" strike="noStrike">
                          <a:solidFill>
                            <a:srgbClr val="000000"/>
                          </a:solidFill>
                          <a:latin typeface="Arial"/>
                          <a:ea typeface="Arial"/>
                          <a:cs typeface="Arial"/>
                          <a:sym typeface="Arial"/>
                        </a:rPr>
                        <a:t>Astrobee schedule requires overlapping cert and flight unit builds to achieve “on dock” at end of FY17.</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Helvetica Neue"/>
                        <a:buNone/>
                      </a:pPr>
                      <a:r>
                        <a:rPr b="1" i="0" lang="en-US" sz="1200" u="none" cap="none" strike="noStrike">
                          <a:solidFill>
                            <a:srgbClr val="000000"/>
                          </a:solidFill>
                          <a:latin typeface="Helvetica Neue"/>
                          <a:ea typeface="Helvetica Neue"/>
                          <a:cs typeface="Helvetica Neue"/>
                          <a:sym typeface="Helvetica Neue"/>
                        </a:rPr>
                        <a:t>Programmatic</a:t>
                      </a:r>
                      <a:r>
                        <a:rPr b="0" i="0" lang="en-US" sz="1200" u="none" cap="none" strike="noStrike">
                          <a:solidFill>
                            <a:srgbClr val="000000"/>
                          </a:solidFill>
                          <a:latin typeface="Helvetica Neue"/>
                          <a:ea typeface="Helvetica Neue"/>
                          <a:cs typeface="Helvetica Neue"/>
                          <a:sym typeface="Helvetica Neue"/>
                        </a:rPr>
                        <a:t> – Astrobee technology transition to customer will be incomplete if current project scope is not increased.</a:t>
                      </a:r>
                      <a:endParaRPr b="1" i="0" sz="1200" u="none" cap="none" strike="noStrike">
                        <a:solidFill>
                          <a:srgbClr val="000000"/>
                        </a:solidFill>
                        <a:latin typeface="Helvetica Neue"/>
                        <a:ea typeface="Helvetica Neue"/>
                        <a:cs typeface="Helvetica Neue"/>
                        <a:sym typeface="Helvetica Neue"/>
                      </a:endParaRPr>
                    </a:p>
                  </a:txBody>
                  <a:tcPr marT="45725" marB="45725" marR="91450" marL="91450"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12"/>
          <p:cNvSpPr txBox="1"/>
          <p:nvPr>
            <p:ph idx="1" type="body"/>
          </p:nvPr>
        </p:nvSpPr>
        <p:spPr>
          <a:xfrm>
            <a:off x="244929" y="2934789"/>
            <a:ext cx="8719457" cy="1733006"/>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000"/>
              <a:buNone/>
            </a:pPr>
            <a:r>
              <a:rPr b="1" lang="en-US" sz="3000"/>
              <a:t>Back Up Charts</a:t>
            </a:r>
            <a:endParaRPr/>
          </a:p>
          <a:p>
            <a:pPr indent="0" lvl="0" marL="0" rtl="0" algn="ctr">
              <a:spcBef>
                <a:spcPts val="520"/>
              </a:spcBef>
              <a:spcAft>
                <a:spcPts val="0"/>
              </a:spcAft>
              <a:buClr>
                <a:srgbClr val="C00000"/>
              </a:buClr>
              <a:buSzPts val="2600"/>
              <a:buNone/>
            </a:pPr>
            <a:r>
              <a:rPr i="1" lang="en-US" sz="2600">
                <a:solidFill>
                  <a:srgbClr val="C00000"/>
                </a:solidFill>
              </a:rPr>
              <a:t>&lt;These charts feed Quarterly Reporting. </a:t>
            </a:r>
            <a:r>
              <a:rPr i="1" lang="en-US" sz="2600" u="sng">
                <a:solidFill>
                  <a:srgbClr val="C00000"/>
                </a:solidFill>
              </a:rPr>
              <a:t>All charts </a:t>
            </a:r>
            <a:r>
              <a:rPr i="1" lang="en-US" sz="2600">
                <a:solidFill>
                  <a:srgbClr val="C00000"/>
                </a:solidFill>
              </a:rPr>
              <a:t>are required. &gt;</a:t>
            </a:r>
            <a:endParaRPr b="1" i="1" sz="2600">
              <a:solidFill>
                <a:srgbClr val="C00000"/>
              </a:solidFill>
            </a:endParaRPr>
          </a:p>
        </p:txBody>
      </p:sp>
      <p:sp>
        <p:nvSpPr>
          <p:cNvPr id="218" name="Google Shape;218;p12"/>
          <p:cNvSpPr txBox="1"/>
          <p:nvPr>
            <p:ph idx="12" type="sldNum"/>
          </p:nvPr>
        </p:nvSpPr>
        <p:spPr>
          <a:xfrm>
            <a:off x="7010400" y="6492875"/>
            <a:ext cx="2133600" cy="3651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000">
                <a:solidFill>
                  <a:srgbClr val="000000"/>
                </a:solidFill>
                <a:latin typeface="Arial"/>
                <a:ea typeface="Arial"/>
                <a:cs typeface="Arial"/>
                <a:sym typeface="Arial"/>
              </a:rPr>
              <a:t>‹#›</a:t>
            </a:fld>
            <a:endParaRPr sz="1000">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3"/>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HET2 Overview</a:t>
            </a:r>
            <a:endParaRPr/>
          </a:p>
        </p:txBody>
      </p:sp>
      <p:graphicFrame>
        <p:nvGraphicFramePr>
          <p:cNvPr id="226" name="Google Shape;226;p13"/>
          <p:cNvGraphicFramePr/>
          <p:nvPr/>
        </p:nvGraphicFramePr>
        <p:xfrm>
          <a:off x="228600" y="1219201"/>
          <a:ext cx="3000000" cy="3000000"/>
        </p:xfrm>
        <a:graphic>
          <a:graphicData uri="http://schemas.openxmlformats.org/drawingml/2006/table">
            <a:tbl>
              <a:tblPr bandRow="1" firstRow="1">
                <a:noFill/>
                <a:tableStyleId>{D819E6BF-192C-4BAC-A3F6-2624D3FAB741}</a:tableStyleId>
              </a:tblPr>
              <a:tblGrid>
                <a:gridCol w="4131475"/>
                <a:gridCol w="4533900"/>
              </a:tblGrid>
              <a:tr h="914400">
                <a:tc gridSpan="2">
                  <a:txBody>
                    <a:bodyPr/>
                    <a:lstStyle/>
                    <a:p>
                      <a:pPr indent="0" lvl="0" marL="0" marR="0" rtl="0" algn="l">
                        <a:spcBef>
                          <a:spcPts val="0"/>
                        </a:spcBef>
                        <a:spcAft>
                          <a:spcPts val="0"/>
                        </a:spcAft>
                        <a:buNone/>
                      </a:pPr>
                      <a:r>
                        <a:rPr lang="en-US" sz="1400" u="none" cap="none" strike="noStrike">
                          <a:solidFill>
                            <a:schemeClr val="dk1"/>
                          </a:solidFill>
                          <a:latin typeface="Arial"/>
                          <a:ea typeface="Arial"/>
                          <a:cs typeface="Arial"/>
                          <a:sym typeface="Arial"/>
                        </a:rPr>
                        <a:t>What would you say to a Senator that you meet in the elevator?</a:t>
                      </a:r>
                      <a:endParaRPr/>
                    </a:p>
                    <a:p>
                      <a:pPr indent="-171450" lvl="1" marL="628650" marR="0" rtl="0" algn="l">
                        <a:spcBef>
                          <a:spcPts val="0"/>
                        </a:spcBef>
                        <a:spcAft>
                          <a:spcPts val="0"/>
                        </a:spcAft>
                        <a:buClr>
                          <a:schemeClr val="dk1"/>
                        </a:buClr>
                        <a:buSzPts val="1200"/>
                        <a:buFont typeface="Arial"/>
                        <a:buChar char="•"/>
                      </a:pPr>
                      <a:r>
                        <a:rPr b="0" lang="en-US" sz="1200" u="none" cap="none" strike="noStrike">
                          <a:solidFill>
                            <a:schemeClr val="dk1"/>
                          </a:solidFill>
                          <a:latin typeface="Arial"/>
                          <a:ea typeface="Arial"/>
                          <a:cs typeface="Arial"/>
                          <a:sym typeface="Arial"/>
                        </a:rPr>
                        <a:t>The Human Exploration Telerobotics 2 project is developing remotely operated robots to improve the way humans live and work in space. These robots will perform routine housekeeping and in-flight maintenance jobs.</a:t>
                      </a:r>
                      <a:endParaRPr b="0" sz="1200" u="none" cap="none" strike="noStrike">
                        <a:solidFill>
                          <a:schemeClr val="dk1"/>
                        </a:solidFill>
                        <a:latin typeface="Arial"/>
                        <a:ea typeface="Arial"/>
                        <a:cs typeface="Arial"/>
                        <a:sym typeface="Arial"/>
                      </a:endParaRPr>
                    </a:p>
                    <a:p>
                      <a:pPr indent="-171450" lvl="1" marL="628650" marR="0" rtl="0" algn="l">
                        <a:spcBef>
                          <a:spcPts val="200"/>
                        </a:spcBef>
                        <a:spcAft>
                          <a:spcPts val="0"/>
                        </a:spcAft>
                        <a:buClr>
                          <a:srgbClr val="3D7498"/>
                        </a:buClr>
                        <a:buSzPts val="1100"/>
                        <a:buFont typeface="Arial"/>
                        <a:buChar char="•"/>
                      </a:pPr>
                      <a:r>
                        <a:rPr b="1" lang="en-US" sz="1100" u="none" cap="none" strike="noStrike">
                          <a:solidFill>
                            <a:srgbClr val="3D7498"/>
                          </a:solidFill>
                          <a:latin typeface="Courier"/>
                          <a:ea typeface="Courier"/>
                          <a:cs typeface="Courier"/>
                          <a:sym typeface="Courier"/>
                        </a:rPr>
                        <a:t>“HET2 is developing new robots to do chores so that humans can focus on more important work”</a:t>
                      </a:r>
                      <a:endParaRPr b="1" sz="1100" u="none" cap="none" strike="noStrike">
                        <a:solidFill>
                          <a:srgbClr val="3D7498"/>
                        </a:solidFill>
                        <a:latin typeface="Courier"/>
                        <a:ea typeface="Courier"/>
                        <a:cs typeface="Courier"/>
                        <a:sym typeface="Courier"/>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c hMerge="1"/>
              </a:tr>
              <a:tr h="2133600">
                <a:tc>
                  <a:txBody>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Integration with other projects/programs and partnerships</a:t>
                      </a:r>
                      <a:r>
                        <a:rPr b="1" lang="en-US" sz="1400">
                          <a:solidFill>
                            <a:srgbClr val="000000"/>
                          </a:solidFill>
                          <a:latin typeface="Arial"/>
                          <a:ea typeface="Arial"/>
                          <a:cs typeface="Arial"/>
                          <a:sym typeface="Arial"/>
                        </a:rPr>
                        <a:t>                    </a:t>
                      </a:r>
                      <a:r>
                        <a:rPr b="1" lang="en-US" sz="1400">
                          <a:solidFill>
                            <a:schemeClr val="dk2"/>
                          </a:solidFill>
                          <a:latin typeface="Arial"/>
                          <a:ea typeface="Arial"/>
                          <a:cs typeface="Arial"/>
                          <a:sym typeface="Arial"/>
                        </a:rPr>
                        <a:t>HEOMD </a:t>
                      </a:r>
                      <a:r>
                        <a:rPr b="1" lang="en-US" sz="1400">
                          <a:solidFill>
                            <a:schemeClr val="dk1"/>
                          </a:solidFill>
                          <a:latin typeface="Arial"/>
                          <a:ea typeface="Arial"/>
                          <a:cs typeface="Arial"/>
                          <a:sym typeface="Arial"/>
                        </a:rPr>
                        <a:t> </a:t>
                      </a:r>
                      <a:r>
                        <a:rPr b="1" lang="en-US" sz="1400">
                          <a:solidFill>
                            <a:srgbClr val="FF6600"/>
                          </a:solidFill>
                          <a:latin typeface="Arial"/>
                          <a:ea typeface="Arial"/>
                          <a:cs typeface="Arial"/>
                          <a:sym typeface="Arial"/>
                        </a:rPr>
                        <a:t>STMD </a:t>
                      </a:r>
                      <a:r>
                        <a:rPr b="1" lang="en-US" sz="1400">
                          <a:solidFill>
                            <a:schemeClr val="dk1"/>
                          </a:solidFill>
                          <a:latin typeface="Arial"/>
                          <a:ea typeface="Arial"/>
                          <a:cs typeface="Arial"/>
                          <a:sym typeface="Arial"/>
                        </a:rPr>
                        <a:t> </a:t>
                      </a:r>
                      <a:r>
                        <a:rPr b="1" lang="en-US" sz="1400">
                          <a:solidFill>
                            <a:srgbClr val="008000"/>
                          </a:solidFill>
                          <a:latin typeface="Arial"/>
                          <a:ea typeface="Arial"/>
                          <a:cs typeface="Arial"/>
                          <a:sym typeface="Arial"/>
                        </a:rPr>
                        <a:t>other</a:t>
                      </a:r>
                      <a:endParaRPr b="1" sz="1400">
                        <a:solidFill>
                          <a:srgbClr val="008000"/>
                        </a:solidFill>
                        <a:latin typeface="Arial"/>
                        <a:ea typeface="Arial"/>
                        <a:cs typeface="Arial"/>
                        <a:sym typeface="Arial"/>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chemeClr val="dk2"/>
                          </a:solidFill>
                          <a:latin typeface="Arial"/>
                          <a:ea typeface="Arial"/>
                          <a:cs typeface="Arial"/>
                          <a:sym typeface="Arial"/>
                        </a:rPr>
                        <a:t>AES: ASO &amp; Logistics Reduction</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chemeClr val="dk2"/>
                          </a:solidFill>
                          <a:latin typeface="Arial"/>
                          <a:ea typeface="Arial"/>
                          <a:cs typeface="Arial"/>
                          <a:sym typeface="Arial"/>
                        </a:rPr>
                        <a:t>ISS: SPHERES Facility</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rgbClr val="FF6600"/>
                          </a:solidFill>
                          <a:latin typeface="Arial"/>
                          <a:ea typeface="Arial"/>
                          <a:cs typeface="Arial"/>
                          <a:sym typeface="Arial"/>
                        </a:rPr>
                        <a:t>SBIR (2015 STMD subtopic)</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rgbClr val="FF6600"/>
                          </a:solidFill>
                          <a:latin typeface="Arial"/>
                          <a:ea typeface="Arial"/>
                          <a:cs typeface="Arial"/>
                          <a:sym typeface="Arial"/>
                        </a:rPr>
                        <a:t>NSTRF (2011, 2012, 2013, 2014, 2015)</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rgbClr val="FF6600"/>
                          </a:solidFill>
                          <a:latin typeface="Arial"/>
                          <a:ea typeface="Arial"/>
                          <a:cs typeface="Arial"/>
                          <a:sym typeface="Arial"/>
                        </a:rPr>
                        <a:t>Early Career Faculty (2014, 2015)</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rgbClr val="FF6600"/>
                          </a:solidFill>
                          <a:latin typeface="Arial"/>
                          <a:ea typeface="Arial"/>
                          <a:cs typeface="Arial"/>
                          <a:sym typeface="Arial"/>
                        </a:rPr>
                        <a:t>Early Stage Innovation (2014, 2015)</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rgbClr val="008000"/>
                          </a:solidFill>
                          <a:latin typeface="Arial"/>
                          <a:ea typeface="Arial"/>
                          <a:cs typeface="Arial"/>
                          <a:sym typeface="Arial"/>
                        </a:rPr>
                        <a:t>Google (NRSAA)</a:t>
                      </a:r>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c>
                  <a:txBody>
                    <a:bodyPr/>
                    <a:lstStyle/>
                    <a:p>
                      <a:pPr indent="0" lvl="0" marL="0" marR="0" rtl="0" algn="l">
                        <a:spcBef>
                          <a:spcPts val="0"/>
                        </a:spcBef>
                        <a:spcAft>
                          <a:spcPts val="0"/>
                        </a:spcAft>
                        <a:buNone/>
                      </a:pPr>
                      <a:r>
                        <a:rPr b="1" lang="en-US" sz="1400">
                          <a:solidFill>
                            <a:srgbClr val="000000"/>
                          </a:solidFill>
                          <a:latin typeface="Arial"/>
                          <a:ea typeface="Arial"/>
                          <a:cs typeface="Arial"/>
                          <a:sym typeface="Arial"/>
                        </a:rPr>
                        <a:t>Technology Infusion</a:t>
                      </a:r>
                      <a:r>
                        <a:rPr b="1" lang="en-US" sz="1400">
                          <a:solidFill>
                            <a:srgbClr val="000000"/>
                          </a:solidFill>
                          <a:latin typeface="Arial"/>
                          <a:ea typeface="Arial"/>
                          <a:cs typeface="Arial"/>
                          <a:sym typeface="Arial"/>
                        </a:rPr>
                        <a:t> Plans</a:t>
                      </a:r>
                      <a:endParaRPr b="1" sz="1600">
                        <a:solidFill>
                          <a:srgbClr val="000000"/>
                        </a:solidFill>
                        <a:latin typeface="Arial"/>
                        <a:ea typeface="Arial"/>
                        <a:cs typeface="Arial"/>
                        <a:sym typeface="Arial"/>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r>
              <a:tr h="2177125">
                <a:tc>
                  <a:txBody>
                    <a:bodyPr/>
                    <a:lstStyle/>
                    <a:p>
                      <a:pPr indent="0" lvl="0" marL="0" marR="0" rtl="0" algn="l">
                        <a:spcBef>
                          <a:spcPts val="0"/>
                        </a:spcBef>
                        <a:spcAft>
                          <a:spcPts val="0"/>
                        </a:spcAft>
                        <a:buNone/>
                      </a:pPr>
                      <a:r>
                        <a:rPr b="1" lang="en-US" sz="1400">
                          <a:solidFill>
                            <a:srgbClr val="000000"/>
                          </a:solidFill>
                          <a:latin typeface="Arial"/>
                          <a:ea typeface="Arial"/>
                          <a:cs typeface="Arial"/>
                          <a:sym typeface="Arial"/>
                        </a:rPr>
                        <a:t>Key Personnel</a:t>
                      </a:r>
                      <a:endParaRPr sz="1400">
                        <a:solidFill>
                          <a:srgbClr val="000000"/>
                        </a:solidFill>
                        <a:latin typeface="Arial"/>
                        <a:ea typeface="Arial"/>
                        <a:cs typeface="Arial"/>
                        <a:sym typeface="Arial"/>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Program Element Manager: </a:t>
                      </a:r>
                      <a:r>
                        <a:rPr b="0" lang="en-US" sz="1200">
                          <a:solidFill>
                            <a:srgbClr val="000000"/>
                          </a:solidFill>
                          <a:latin typeface="Arial"/>
                          <a:ea typeface="Arial"/>
                          <a:cs typeface="Arial"/>
                          <a:sym typeface="Arial"/>
                        </a:rPr>
                        <a:t>Kevin Kempton</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Project Manager: </a:t>
                      </a:r>
                      <a:r>
                        <a:rPr b="0" lang="en-US" sz="1200">
                          <a:solidFill>
                            <a:srgbClr val="000000"/>
                          </a:solidFill>
                          <a:latin typeface="Arial"/>
                          <a:ea typeface="Arial"/>
                          <a:cs typeface="Arial"/>
                          <a:sym typeface="Arial"/>
                        </a:rPr>
                        <a:t>Terry Fong</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Lead Center: </a:t>
                      </a:r>
                      <a:r>
                        <a:rPr b="0" lang="en-US" sz="1200">
                          <a:solidFill>
                            <a:srgbClr val="000000"/>
                          </a:solidFill>
                          <a:latin typeface="Arial"/>
                          <a:ea typeface="Arial"/>
                          <a:cs typeface="Arial"/>
                          <a:sym typeface="Arial"/>
                        </a:rPr>
                        <a:t>ARC</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Supporting Centers: </a:t>
                      </a:r>
                      <a:r>
                        <a:rPr b="0" lang="en-US" sz="1200">
                          <a:solidFill>
                            <a:srgbClr val="000000"/>
                          </a:solidFill>
                          <a:latin typeface="Arial"/>
                          <a:ea typeface="Arial"/>
                          <a:cs typeface="Arial"/>
                          <a:sym typeface="Arial"/>
                        </a:rPr>
                        <a:t>JPL</a:t>
                      </a:r>
                      <a:endParaRPr b="1" sz="1200" strike="sngStrike">
                        <a:solidFill>
                          <a:srgbClr val="7F7F7F"/>
                        </a:solidFill>
                        <a:latin typeface="Arial"/>
                        <a:ea typeface="Arial"/>
                        <a:cs typeface="Arial"/>
                        <a:sym typeface="Arial"/>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NASA NPR: </a:t>
                      </a:r>
                      <a:r>
                        <a:rPr b="0" lang="en-US" sz="1200">
                          <a:solidFill>
                            <a:srgbClr val="000000"/>
                          </a:solidFill>
                          <a:latin typeface="Arial"/>
                          <a:ea typeface="Arial"/>
                          <a:cs typeface="Arial"/>
                          <a:sym typeface="Arial"/>
                        </a:rPr>
                        <a:t>7120.8</a:t>
                      </a:r>
                      <a:endParaRPr/>
                    </a:p>
                    <a:p>
                      <a:pPr indent="0" lvl="0" marL="0" marR="0" rtl="0" algn="l">
                        <a:lnSpc>
                          <a:spcPct val="100000"/>
                        </a:lnSpc>
                        <a:spcBef>
                          <a:spcPts val="300"/>
                        </a:spcBef>
                        <a:spcAft>
                          <a:spcPts val="0"/>
                        </a:spcAft>
                        <a:buClr>
                          <a:srgbClr val="000000"/>
                        </a:buClr>
                        <a:buSzPts val="1200"/>
                        <a:buFont typeface="Arial"/>
                        <a:buNone/>
                      </a:pPr>
                      <a:r>
                        <a:rPr b="1" lang="en-US" sz="1200">
                          <a:solidFill>
                            <a:srgbClr val="000000"/>
                          </a:solidFill>
                          <a:latin typeface="Arial"/>
                          <a:ea typeface="Arial"/>
                          <a:cs typeface="Arial"/>
                          <a:sym typeface="Arial"/>
                        </a:rPr>
                        <a:t>Guided or Competed</a:t>
                      </a:r>
                      <a:r>
                        <a:rPr b="0" lang="en-US" sz="1200">
                          <a:solidFill>
                            <a:srgbClr val="000000"/>
                          </a:solidFill>
                          <a:latin typeface="Arial"/>
                          <a:ea typeface="Arial"/>
                          <a:cs typeface="Arial"/>
                          <a:sym typeface="Arial"/>
                        </a:rPr>
                        <a:t>: Guided</a:t>
                      </a:r>
                      <a:endParaRPr/>
                    </a:p>
                    <a:p>
                      <a:pPr indent="0" lvl="0" marL="0" marR="0" rtl="0" algn="l">
                        <a:lnSpc>
                          <a:spcPct val="100000"/>
                        </a:lnSpc>
                        <a:spcBef>
                          <a:spcPts val="300"/>
                        </a:spcBef>
                        <a:spcAft>
                          <a:spcPts val="0"/>
                        </a:spcAft>
                        <a:buClr>
                          <a:srgbClr val="000000"/>
                        </a:buClr>
                        <a:buSzPts val="1200"/>
                        <a:buFont typeface="Arial"/>
                        <a:buNone/>
                      </a:pPr>
                      <a:r>
                        <a:rPr b="1" lang="en-US" sz="1200">
                          <a:solidFill>
                            <a:srgbClr val="000000"/>
                          </a:solidFill>
                          <a:latin typeface="Arial"/>
                          <a:ea typeface="Arial"/>
                          <a:cs typeface="Arial"/>
                          <a:sym typeface="Arial"/>
                        </a:rPr>
                        <a:t>Type of Technology</a:t>
                      </a:r>
                      <a:r>
                        <a:rPr b="0" lang="en-US" sz="1200">
                          <a:solidFill>
                            <a:srgbClr val="000000"/>
                          </a:solidFill>
                          <a:latin typeface="Arial"/>
                          <a:ea typeface="Arial"/>
                          <a:cs typeface="Arial"/>
                          <a:sym typeface="Arial"/>
                        </a:rPr>
                        <a:t>: Push to ISS, Pull from AES</a:t>
                      </a:r>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c>
                  <a:txBody>
                    <a:bodyPr/>
                    <a:lstStyle/>
                    <a:p>
                      <a:pPr indent="0" lvl="0" marL="0" marR="0" rtl="0" algn="l">
                        <a:spcBef>
                          <a:spcPts val="0"/>
                        </a:spcBef>
                        <a:spcAft>
                          <a:spcPts val="0"/>
                        </a:spcAft>
                        <a:buNone/>
                      </a:pPr>
                      <a:r>
                        <a:rPr b="1" lang="en-US" sz="1400">
                          <a:solidFill>
                            <a:srgbClr val="000000"/>
                          </a:solidFill>
                          <a:latin typeface="Arial"/>
                          <a:ea typeface="Arial"/>
                          <a:cs typeface="Arial"/>
                          <a:sym typeface="Arial"/>
                        </a:rPr>
                        <a:t>Key Facts</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GCD</a:t>
                      </a:r>
                      <a:r>
                        <a:rPr b="1" lang="en-US" sz="1200">
                          <a:solidFill>
                            <a:srgbClr val="000000"/>
                          </a:solidFill>
                          <a:latin typeface="Arial"/>
                          <a:ea typeface="Arial"/>
                          <a:cs typeface="Arial"/>
                          <a:sym typeface="Arial"/>
                        </a:rPr>
                        <a:t> Theme</a:t>
                      </a:r>
                      <a:r>
                        <a:rPr b="1" lang="en-US" sz="1200">
                          <a:solidFill>
                            <a:srgbClr val="000000"/>
                          </a:solidFill>
                          <a:latin typeface="Arial"/>
                          <a:ea typeface="Arial"/>
                          <a:cs typeface="Arial"/>
                          <a:sym typeface="Arial"/>
                        </a:rPr>
                        <a:t>: </a:t>
                      </a:r>
                      <a:r>
                        <a:rPr b="0" lang="en-US" sz="1200">
                          <a:solidFill>
                            <a:srgbClr val="000000"/>
                          </a:solidFill>
                          <a:latin typeface="Arial"/>
                          <a:ea typeface="Arial"/>
                          <a:cs typeface="Arial"/>
                          <a:sym typeface="Arial"/>
                        </a:rPr>
                        <a:t> RRAS</a:t>
                      </a:r>
                      <a:endParaRPr/>
                    </a:p>
                    <a:p>
                      <a:pPr indent="0" lvl="0" marL="0" marR="0" rtl="0" algn="l">
                        <a:lnSpc>
                          <a:spcPct val="100000"/>
                        </a:lnSpc>
                        <a:spcBef>
                          <a:spcPts val="300"/>
                        </a:spcBef>
                        <a:spcAft>
                          <a:spcPts val="0"/>
                        </a:spcAft>
                        <a:buClr>
                          <a:srgbClr val="000000"/>
                        </a:buClr>
                        <a:buSzPts val="1200"/>
                        <a:buFont typeface="Arial"/>
                        <a:buNone/>
                      </a:pPr>
                      <a:r>
                        <a:rPr b="1" lang="en-US" sz="1200">
                          <a:solidFill>
                            <a:srgbClr val="000000"/>
                          </a:solidFill>
                          <a:latin typeface="Arial"/>
                          <a:ea typeface="Arial"/>
                          <a:cs typeface="Arial"/>
                          <a:sym typeface="Arial"/>
                        </a:rPr>
                        <a:t>Execution Status: </a:t>
                      </a:r>
                      <a:r>
                        <a:rPr b="0" lang="en-US" sz="1200">
                          <a:solidFill>
                            <a:srgbClr val="000000"/>
                          </a:solidFill>
                          <a:latin typeface="Arial"/>
                          <a:ea typeface="Arial"/>
                          <a:cs typeface="Arial"/>
                          <a:sym typeface="Arial"/>
                        </a:rPr>
                        <a:t>Year 2 of 3</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State Date: </a:t>
                      </a:r>
                      <a:r>
                        <a:rPr b="0" lang="en-US" sz="1200">
                          <a:solidFill>
                            <a:srgbClr val="000000"/>
                          </a:solidFill>
                          <a:latin typeface="Arial"/>
                          <a:ea typeface="Arial"/>
                          <a:cs typeface="Arial"/>
                          <a:sym typeface="Arial"/>
                        </a:rPr>
                        <a:t>10/1/2014</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End Date: </a:t>
                      </a:r>
                      <a:r>
                        <a:rPr b="0" lang="en-US" sz="1200">
                          <a:solidFill>
                            <a:srgbClr val="000000"/>
                          </a:solidFill>
                          <a:latin typeface="Arial"/>
                          <a:ea typeface="Arial"/>
                          <a:cs typeface="Arial"/>
                          <a:sym typeface="Arial"/>
                        </a:rPr>
                        <a:t>9/30/2017</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TRL Start: </a:t>
                      </a:r>
                      <a:r>
                        <a:rPr b="0" lang="en-US" sz="1200">
                          <a:solidFill>
                            <a:srgbClr val="000000"/>
                          </a:solidFill>
                          <a:latin typeface="Arial"/>
                          <a:ea typeface="Arial"/>
                          <a:cs typeface="Arial"/>
                          <a:sym typeface="Arial"/>
                        </a:rPr>
                        <a:t>3</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TRL End: </a:t>
                      </a:r>
                      <a:r>
                        <a:rPr b="0" lang="en-US" sz="1200">
                          <a:solidFill>
                            <a:srgbClr val="000000"/>
                          </a:solidFill>
                          <a:latin typeface="Arial"/>
                          <a:ea typeface="Arial"/>
                          <a:cs typeface="Arial"/>
                          <a:sym typeface="Arial"/>
                        </a:rPr>
                        <a:t>6</a:t>
                      </a:r>
                      <a:endParaRPr b="0" sz="1200">
                        <a:solidFill>
                          <a:srgbClr val="000000"/>
                        </a:solidFill>
                        <a:latin typeface="Arial"/>
                        <a:ea typeface="Arial"/>
                        <a:cs typeface="Arial"/>
                        <a:sym typeface="Arial"/>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Current TRL: </a:t>
                      </a:r>
                      <a:r>
                        <a:rPr b="0" lang="en-US" sz="1200">
                          <a:solidFill>
                            <a:srgbClr val="000000"/>
                          </a:solidFill>
                          <a:latin typeface="Arial"/>
                          <a:ea typeface="Arial"/>
                          <a:cs typeface="Arial"/>
                          <a:sym typeface="Arial"/>
                        </a:rPr>
                        <a:t>3 (Astrobee) </a:t>
                      </a:r>
                      <a:endParaRPr b="1" sz="1200" strike="sngStrike">
                        <a:solidFill>
                          <a:srgbClr val="A6A6A6"/>
                        </a:solidFill>
                        <a:latin typeface="Arial"/>
                        <a:ea typeface="Arial"/>
                        <a:cs typeface="Arial"/>
                        <a:sym typeface="Arial"/>
                      </a:endParaRPr>
                    </a:p>
                    <a:p>
                      <a:pPr indent="-1712913" lvl="0" marL="1712913" marR="0" rtl="0" algn="l">
                        <a:lnSpc>
                          <a:spcPct val="100000"/>
                        </a:lnSpc>
                        <a:spcBef>
                          <a:spcPts val="300"/>
                        </a:spcBef>
                        <a:spcAft>
                          <a:spcPts val="0"/>
                        </a:spcAft>
                        <a:buClr>
                          <a:srgbClr val="000000"/>
                        </a:buClr>
                        <a:buSzPts val="1200"/>
                        <a:buFont typeface="Arial"/>
                        <a:buNone/>
                      </a:pPr>
                      <a:r>
                        <a:rPr b="1" lang="en-US" sz="1200">
                          <a:solidFill>
                            <a:srgbClr val="000000"/>
                          </a:solidFill>
                          <a:latin typeface="Arial"/>
                          <a:ea typeface="Arial"/>
                          <a:cs typeface="Arial"/>
                          <a:sym typeface="Arial"/>
                        </a:rPr>
                        <a:t>Technology Lifecycle: 	Astrobee</a:t>
                      </a:r>
                      <a:r>
                        <a:rPr b="0" lang="en-US" sz="1200">
                          <a:solidFill>
                            <a:srgbClr val="000000"/>
                          </a:solidFill>
                          <a:latin typeface="Arial"/>
                          <a:ea typeface="Arial"/>
                          <a:cs typeface="Arial"/>
                          <a:sym typeface="Arial"/>
                        </a:rPr>
                        <a:t>: Phase C (Implementation)</a:t>
                      </a:r>
                      <a:endParaRPr b="1" sz="1200" strike="sngStrike">
                        <a:solidFill>
                          <a:srgbClr val="A5A5A5"/>
                        </a:solidFill>
                        <a:latin typeface="Arial"/>
                        <a:ea typeface="Arial"/>
                        <a:cs typeface="Arial"/>
                        <a:sym typeface="Arial"/>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r>
            </a:tbl>
          </a:graphicData>
        </a:graphic>
      </p:graphicFrame>
      <p:pic>
        <p:nvPicPr>
          <p:cNvPr descr="a.png" id="227" name="Google Shape;227;p13"/>
          <p:cNvPicPr preferRelativeResize="0"/>
          <p:nvPr/>
        </p:nvPicPr>
        <p:blipFill rotWithShape="1">
          <a:blip r:embed="rId3">
            <a:alphaModFix/>
          </a:blip>
          <a:srcRect b="0" l="0" r="0" t="0"/>
          <a:stretch/>
        </p:blipFill>
        <p:spPr>
          <a:xfrm>
            <a:off x="695569" y="1877645"/>
            <a:ext cx="225432" cy="182880"/>
          </a:xfrm>
          <a:prstGeom prst="rect">
            <a:avLst/>
          </a:prstGeom>
          <a:noFill/>
          <a:ln>
            <a:noFill/>
          </a:ln>
        </p:spPr>
      </p:pic>
      <p:pic>
        <p:nvPicPr>
          <p:cNvPr id="228" name="Google Shape;228;p13"/>
          <p:cNvPicPr preferRelativeResize="0"/>
          <p:nvPr/>
        </p:nvPicPr>
        <p:blipFill rotWithShape="1">
          <a:blip r:embed="rId4">
            <a:alphaModFix/>
          </a:blip>
          <a:srcRect b="0" l="0" r="0" t="0"/>
          <a:stretch/>
        </p:blipFill>
        <p:spPr>
          <a:xfrm>
            <a:off x="5231229" y="2438400"/>
            <a:ext cx="2617371" cy="1691640"/>
          </a:xfrm>
          <a:prstGeom prst="rect">
            <a:avLst/>
          </a:prstGeom>
          <a:noFill/>
          <a:ln>
            <a:noFill/>
          </a:ln>
          <a:effectLst>
            <a:outerShdw blurRad="63500" dir="2700000" dist="38100">
              <a:srgbClr val="000000">
                <a:alpha val="74901"/>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4"/>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Astrobee Free-Flyer Element</a:t>
            </a:r>
            <a:endParaRPr/>
          </a:p>
        </p:txBody>
      </p:sp>
      <p:graphicFrame>
        <p:nvGraphicFramePr>
          <p:cNvPr id="236" name="Google Shape;236;p14"/>
          <p:cNvGraphicFramePr/>
          <p:nvPr/>
        </p:nvGraphicFramePr>
        <p:xfrm>
          <a:off x="228600" y="1219201"/>
          <a:ext cx="3000000" cy="3000000"/>
        </p:xfrm>
        <a:graphic>
          <a:graphicData uri="http://schemas.openxmlformats.org/drawingml/2006/table">
            <a:tbl>
              <a:tblPr bandRow="1" firstRow="1">
                <a:noFill/>
                <a:tableStyleId>{D819E6BF-192C-4BAC-A3F6-2624D3FAB741}</a:tableStyleId>
              </a:tblPr>
              <a:tblGrid>
                <a:gridCol w="4131475"/>
                <a:gridCol w="4533900"/>
              </a:tblGrid>
              <a:tr h="914400">
                <a:tc gridSpan="2">
                  <a:txBody>
                    <a:bodyPr/>
                    <a:lstStyle/>
                    <a:p>
                      <a:pPr indent="0" lvl="0" marL="0" marR="0" rtl="0" algn="l">
                        <a:spcBef>
                          <a:spcPts val="0"/>
                        </a:spcBef>
                        <a:spcAft>
                          <a:spcPts val="0"/>
                        </a:spcAft>
                        <a:buNone/>
                      </a:pPr>
                      <a:r>
                        <a:rPr lang="en-US" sz="1400">
                          <a:solidFill>
                            <a:schemeClr val="dk1"/>
                          </a:solidFill>
                          <a:latin typeface="Arial"/>
                          <a:ea typeface="Arial"/>
                          <a:cs typeface="Arial"/>
                          <a:sym typeface="Arial"/>
                        </a:rPr>
                        <a:t>What would you say</a:t>
                      </a:r>
                      <a:r>
                        <a:rPr lang="en-US" sz="1400">
                          <a:solidFill>
                            <a:schemeClr val="dk1"/>
                          </a:solidFill>
                          <a:latin typeface="Arial"/>
                          <a:ea typeface="Arial"/>
                          <a:cs typeface="Arial"/>
                          <a:sym typeface="Arial"/>
                        </a:rPr>
                        <a:t> to a </a:t>
                      </a:r>
                      <a:r>
                        <a:rPr lang="en-US" sz="1400">
                          <a:solidFill>
                            <a:schemeClr val="dk1"/>
                          </a:solidFill>
                          <a:latin typeface="Arial"/>
                          <a:ea typeface="Arial"/>
                          <a:cs typeface="Arial"/>
                          <a:sym typeface="Arial"/>
                        </a:rPr>
                        <a:t>Senator that you meet in the</a:t>
                      </a:r>
                      <a:r>
                        <a:rPr lang="en-US" sz="1400">
                          <a:solidFill>
                            <a:schemeClr val="dk1"/>
                          </a:solidFill>
                          <a:latin typeface="Arial"/>
                          <a:ea typeface="Arial"/>
                          <a:cs typeface="Arial"/>
                          <a:sym typeface="Arial"/>
                        </a:rPr>
                        <a:t> elevator</a:t>
                      </a:r>
                      <a:r>
                        <a:rPr lang="en-US" sz="1400">
                          <a:solidFill>
                            <a:schemeClr val="dk1"/>
                          </a:solidFill>
                          <a:latin typeface="Arial"/>
                          <a:ea typeface="Arial"/>
                          <a:cs typeface="Arial"/>
                          <a:sym typeface="Arial"/>
                        </a:rPr>
                        <a:t>?</a:t>
                      </a:r>
                      <a:endParaRPr/>
                    </a:p>
                    <a:p>
                      <a:pPr indent="-171450" lvl="1" marL="628650" marR="0" rtl="0" algn="l">
                        <a:spcBef>
                          <a:spcPts val="0"/>
                        </a:spcBef>
                        <a:spcAft>
                          <a:spcPts val="0"/>
                        </a:spcAft>
                        <a:buClr>
                          <a:schemeClr val="dk1"/>
                        </a:buClr>
                        <a:buSzPts val="1200"/>
                        <a:buFont typeface="Arial"/>
                        <a:buChar char="•"/>
                      </a:pPr>
                      <a:r>
                        <a:rPr b="0" lang="en-US" sz="1200" u="none" cap="none" strike="noStrike">
                          <a:solidFill>
                            <a:schemeClr val="dk1"/>
                          </a:solidFill>
                          <a:latin typeface="Arial"/>
                          <a:ea typeface="Arial"/>
                          <a:cs typeface="Arial"/>
                          <a:sym typeface="Arial"/>
                        </a:rPr>
                        <a:t>Astrobee is a free flying robot for inside the ISS. It will be used by flight controllers for doing mobile sensing and camera tasks.  It will replace SPHERES to be used by researchers for 0g robotics testing.</a:t>
                      </a:r>
                      <a:endParaRPr b="0" sz="1200" u="none" cap="none" strike="noStrike">
                        <a:solidFill>
                          <a:schemeClr val="dk1"/>
                        </a:solidFill>
                        <a:latin typeface="Arial"/>
                        <a:ea typeface="Arial"/>
                        <a:cs typeface="Arial"/>
                        <a:sym typeface="Arial"/>
                      </a:endParaRPr>
                    </a:p>
                    <a:p>
                      <a:pPr indent="-171450" lvl="1" marL="628650" marR="0" rtl="0" algn="l">
                        <a:spcBef>
                          <a:spcPts val="200"/>
                        </a:spcBef>
                        <a:spcAft>
                          <a:spcPts val="0"/>
                        </a:spcAft>
                        <a:buClr>
                          <a:srgbClr val="3D7498"/>
                        </a:buClr>
                        <a:buSzPts val="1100"/>
                        <a:buFont typeface="Arial"/>
                        <a:buChar char="•"/>
                      </a:pPr>
                      <a:r>
                        <a:rPr b="1" lang="en-US" sz="1100" u="none" cap="none" strike="noStrike">
                          <a:solidFill>
                            <a:srgbClr val="3D7498"/>
                          </a:solidFill>
                          <a:latin typeface="Courier"/>
                          <a:ea typeface="Courier"/>
                          <a:cs typeface="Courier"/>
                          <a:sym typeface="Courier"/>
                        </a:rPr>
                        <a:t>“Astrobee, free flying robot inside space station for mobile sensing and 0g robotics tests”</a:t>
                      </a:r>
                      <a:endParaRPr b="1" sz="1100" u="none" cap="none" strike="noStrike">
                        <a:solidFill>
                          <a:srgbClr val="3D7498"/>
                        </a:solidFill>
                        <a:latin typeface="Courier"/>
                        <a:ea typeface="Courier"/>
                        <a:cs typeface="Courier"/>
                        <a:sym typeface="Courier"/>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c hMerge="1"/>
              </a:tr>
              <a:tr h="2133600">
                <a:tc>
                  <a:txBody>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Integration with other projects/programs and partnerships</a:t>
                      </a:r>
                      <a:r>
                        <a:rPr b="1" lang="en-US" sz="1400">
                          <a:solidFill>
                            <a:srgbClr val="000000"/>
                          </a:solidFill>
                          <a:latin typeface="Arial"/>
                          <a:ea typeface="Arial"/>
                          <a:cs typeface="Arial"/>
                          <a:sym typeface="Arial"/>
                        </a:rPr>
                        <a:t>                    </a:t>
                      </a:r>
                      <a:r>
                        <a:rPr b="1" lang="en-US" sz="1400">
                          <a:solidFill>
                            <a:schemeClr val="dk2"/>
                          </a:solidFill>
                          <a:latin typeface="Arial"/>
                          <a:ea typeface="Arial"/>
                          <a:cs typeface="Arial"/>
                          <a:sym typeface="Arial"/>
                        </a:rPr>
                        <a:t>HEOMD </a:t>
                      </a:r>
                      <a:r>
                        <a:rPr b="1" lang="en-US" sz="1400">
                          <a:solidFill>
                            <a:schemeClr val="dk1"/>
                          </a:solidFill>
                          <a:latin typeface="Arial"/>
                          <a:ea typeface="Arial"/>
                          <a:cs typeface="Arial"/>
                          <a:sym typeface="Arial"/>
                        </a:rPr>
                        <a:t> </a:t>
                      </a:r>
                      <a:r>
                        <a:rPr b="1" lang="en-US" sz="1400">
                          <a:solidFill>
                            <a:srgbClr val="FF6600"/>
                          </a:solidFill>
                          <a:latin typeface="Arial"/>
                          <a:ea typeface="Arial"/>
                          <a:cs typeface="Arial"/>
                          <a:sym typeface="Arial"/>
                        </a:rPr>
                        <a:t>STMD </a:t>
                      </a:r>
                      <a:r>
                        <a:rPr b="1" lang="en-US" sz="1400">
                          <a:solidFill>
                            <a:schemeClr val="dk1"/>
                          </a:solidFill>
                          <a:latin typeface="Arial"/>
                          <a:ea typeface="Arial"/>
                          <a:cs typeface="Arial"/>
                          <a:sym typeface="Arial"/>
                        </a:rPr>
                        <a:t> </a:t>
                      </a:r>
                      <a:r>
                        <a:rPr b="1" lang="en-US" sz="1400">
                          <a:solidFill>
                            <a:srgbClr val="008000"/>
                          </a:solidFill>
                          <a:latin typeface="Arial"/>
                          <a:ea typeface="Arial"/>
                          <a:cs typeface="Arial"/>
                          <a:sym typeface="Arial"/>
                        </a:rPr>
                        <a:t>other</a:t>
                      </a:r>
                      <a:endParaRPr b="1" sz="1400">
                        <a:solidFill>
                          <a:srgbClr val="008000"/>
                        </a:solidFill>
                        <a:latin typeface="Arial"/>
                        <a:ea typeface="Arial"/>
                        <a:cs typeface="Arial"/>
                        <a:sym typeface="Arial"/>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chemeClr val="dk2"/>
                          </a:solidFill>
                          <a:latin typeface="Arial"/>
                          <a:ea typeface="Arial"/>
                          <a:cs typeface="Arial"/>
                          <a:sym typeface="Arial"/>
                        </a:rPr>
                        <a:t>AES: ASO &amp; Logistics Reduction</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chemeClr val="dk2"/>
                          </a:solidFill>
                          <a:latin typeface="Arial"/>
                          <a:ea typeface="Arial"/>
                          <a:cs typeface="Arial"/>
                          <a:sym typeface="Arial"/>
                        </a:rPr>
                        <a:t>ISS: SPHERES Facility</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rgbClr val="FF6600"/>
                          </a:solidFill>
                          <a:latin typeface="Arial"/>
                          <a:ea typeface="Arial"/>
                          <a:cs typeface="Arial"/>
                          <a:sym typeface="Arial"/>
                        </a:rPr>
                        <a:t>SBIR STMD 2015 (Phase 2 project)</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rgbClr val="FF6600"/>
                          </a:solidFill>
                          <a:latin typeface="Arial"/>
                          <a:ea typeface="Arial"/>
                          <a:cs typeface="Arial"/>
                          <a:sym typeface="Arial"/>
                        </a:rPr>
                        <a:t>STRG NSTRF (5 Ph.D. students)</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rgbClr val="FF6600"/>
                          </a:solidFill>
                          <a:latin typeface="Arial"/>
                          <a:ea typeface="Arial"/>
                          <a:cs typeface="Arial"/>
                          <a:sym typeface="Arial"/>
                        </a:rPr>
                        <a:t>STRG ESI 2015 (4 projects)</a:t>
                      </a:r>
                      <a:endParaRPr/>
                    </a:p>
                    <a:p>
                      <a:pPr indent="-171450" lvl="0" marL="171450" marR="0" rtl="0" algn="l">
                        <a:lnSpc>
                          <a:spcPct val="100000"/>
                        </a:lnSpc>
                        <a:spcBef>
                          <a:spcPts val="300"/>
                        </a:spcBef>
                        <a:spcAft>
                          <a:spcPts val="0"/>
                        </a:spcAft>
                        <a:buClr>
                          <a:schemeClr val="dk1"/>
                        </a:buClr>
                        <a:buSzPts val="1200"/>
                        <a:buFont typeface="Arial"/>
                        <a:buChar char="•"/>
                      </a:pPr>
                      <a:r>
                        <a:rPr b="1" lang="en-US" sz="1200">
                          <a:solidFill>
                            <a:srgbClr val="008000"/>
                          </a:solidFill>
                          <a:latin typeface="Arial"/>
                          <a:ea typeface="Arial"/>
                          <a:cs typeface="Arial"/>
                          <a:sym typeface="Arial"/>
                        </a:rPr>
                        <a:t>Google (NRSAA)</a:t>
                      </a:r>
                      <a:endParaRPr b="0" i="0" sz="1200" u="none" cap="none" strike="noStrike">
                        <a:solidFill>
                          <a:srgbClr val="FF0000"/>
                        </a:solidFill>
                        <a:latin typeface="Arial"/>
                        <a:ea typeface="Arial"/>
                        <a:cs typeface="Arial"/>
                        <a:sym typeface="Arial"/>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c>
                  <a:txBody>
                    <a:bodyPr/>
                    <a:lstStyle/>
                    <a:p>
                      <a:pPr indent="0" lvl="0" marL="0" marR="0" rtl="0" algn="l">
                        <a:spcBef>
                          <a:spcPts val="0"/>
                        </a:spcBef>
                        <a:spcAft>
                          <a:spcPts val="0"/>
                        </a:spcAft>
                        <a:buNone/>
                      </a:pPr>
                      <a:r>
                        <a:rPr b="1" lang="en-US" sz="1400">
                          <a:solidFill>
                            <a:srgbClr val="000000"/>
                          </a:solidFill>
                          <a:latin typeface="Arial"/>
                          <a:ea typeface="Arial"/>
                          <a:cs typeface="Arial"/>
                          <a:sym typeface="Arial"/>
                        </a:rPr>
                        <a:t>Technology Infusion</a:t>
                      </a:r>
                      <a:r>
                        <a:rPr b="1" lang="en-US" sz="1400">
                          <a:solidFill>
                            <a:srgbClr val="000000"/>
                          </a:solidFill>
                          <a:latin typeface="Arial"/>
                          <a:ea typeface="Arial"/>
                          <a:cs typeface="Arial"/>
                          <a:sym typeface="Arial"/>
                        </a:rPr>
                        <a:t> Plans</a:t>
                      </a:r>
                      <a:endParaRPr b="1" sz="1600">
                        <a:solidFill>
                          <a:srgbClr val="000000"/>
                        </a:solidFill>
                        <a:latin typeface="Arial"/>
                        <a:ea typeface="Arial"/>
                        <a:cs typeface="Arial"/>
                        <a:sym typeface="Arial"/>
                      </a:endParaRPr>
                    </a:p>
                    <a:p>
                      <a:pPr indent="-171450" lvl="0" marL="171450" marR="0" rtl="0" algn="l">
                        <a:lnSpc>
                          <a:spcPct val="100000"/>
                        </a:lnSpc>
                        <a:spcBef>
                          <a:spcPts val="30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Technology</a:t>
                      </a:r>
                      <a:r>
                        <a:rPr b="0" lang="en-US" sz="1200">
                          <a:solidFill>
                            <a:srgbClr val="000000"/>
                          </a:solidFill>
                          <a:latin typeface="Arial"/>
                          <a:ea typeface="Arial"/>
                          <a:cs typeface="Arial"/>
                          <a:sym typeface="Arial"/>
                        </a:rPr>
                        <a:t>: Free-flying</a:t>
                      </a:r>
                      <a:r>
                        <a:rPr b="0" lang="en-US" sz="1200">
                          <a:solidFill>
                            <a:srgbClr val="000000"/>
                          </a:solidFill>
                          <a:latin typeface="Arial"/>
                          <a:ea typeface="Arial"/>
                          <a:cs typeface="Arial"/>
                          <a:sym typeface="Arial"/>
                        </a:rPr>
                        <a:t> robot</a:t>
                      </a:r>
                      <a:endParaRPr b="0" sz="1200">
                        <a:solidFill>
                          <a:srgbClr val="000000"/>
                        </a:solidFill>
                        <a:latin typeface="Arial"/>
                        <a:ea typeface="Arial"/>
                        <a:cs typeface="Arial"/>
                        <a:sym typeface="Arial"/>
                      </a:endParaRPr>
                    </a:p>
                    <a:p>
                      <a:pPr indent="-171450" lvl="0" marL="171450" marR="0" rtl="0" algn="l">
                        <a:lnSpc>
                          <a:spcPct val="100000"/>
                        </a:lnSpc>
                        <a:spcBef>
                          <a:spcPts val="30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Customer</a:t>
                      </a:r>
                      <a:r>
                        <a:rPr b="0" lang="en-US" sz="1200">
                          <a:solidFill>
                            <a:srgbClr val="000000"/>
                          </a:solidFill>
                          <a:latin typeface="Arial"/>
                          <a:ea typeface="Arial"/>
                          <a:cs typeface="Arial"/>
                          <a:sym typeface="Arial"/>
                        </a:rPr>
                        <a:t>:</a:t>
                      </a:r>
                      <a:r>
                        <a:rPr b="0" lang="en-US" sz="1200">
                          <a:solidFill>
                            <a:srgbClr val="000000"/>
                          </a:solidFill>
                          <a:latin typeface="Arial"/>
                          <a:ea typeface="Arial"/>
                          <a:cs typeface="Arial"/>
                          <a:sym typeface="Arial"/>
                        </a:rPr>
                        <a:t> </a:t>
                      </a:r>
                      <a:r>
                        <a:rPr b="0" lang="en-US" sz="1200">
                          <a:solidFill>
                            <a:srgbClr val="000000"/>
                          </a:solidFill>
                          <a:latin typeface="Arial"/>
                          <a:ea typeface="Arial"/>
                          <a:cs typeface="Arial"/>
                          <a:sym typeface="Arial"/>
                        </a:rPr>
                        <a:t>HEOMD (ISS</a:t>
                      </a:r>
                      <a:r>
                        <a:rPr b="0" lang="en-US" sz="1200">
                          <a:solidFill>
                            <a:srgbClr val="000000"/>
                          </a:solidFill>
                          <a:latin typeface="Arial"/>
                          <a:ea typeface="Arial"/>
                          <a:cs typeface="Arial"/>
                          <a:sym typeface="Arial"/>
                        </a:rPr>
                        <a:t> / AES)</a:t>
                      </a:r>
                      <a:endParaRPr b="0" sz="1200">
                        <a:solidFill>
                          <a:srgbClr val="000000"/>
                        </a:solidFill>
                        <a:latin typeface="Arial"/>
                        <a:ea typeface="Arial"/>
                        <a:cs typeface="Arial"/>
                        <a:sym typeface="Arial"/>
                      </a:endParaRPr>
                    </a:p>
                    <a:p>
                      <a:pPr indent="-171450" lvl="0" marL="171450" marR="0" rtl="0" algn="l">
                        <a:lnSpc>
                          <a:spcPct val="100000"/>
                        </a:lnSpc>
                        <a:spcBef>
                          <a:spcPts val="300"/>
                        </a:spcBef>
                        <a:spcAft>
                          <a:spcPts val="0"/>
                        </a:spcAft>
                        <a:buClr>
                          <a:srgbClr val="000000"/>
                        </a:buClr>
                        <a:buSzPts val="1200"/>
                        <a:buFont typeface="Arial"/>
                        <a:buChar char="•"/>
                      </a:pPr>
                      <a:r>
                        <a:rPr b="1" lang="en-US" sz="1200">
                          <a:solidFill>
                            <a:srgbClr val="000000"/>
                          </a:solidFill>
                          <a:latin typeface="Arial"/>
                          <a:ea typeface="Arial"/>
                          <a:cs typeface="Arial"/>
                          <a:sym typeface="Arial"/>
                        </a:rPr>
                        <a:t>Use</a:t>
                      </a:r>
                      <a:r>
                        <a:rPr b="0" lang="en-US" sz="1200">
                          <a:solidFill>
                            <a:srgbClr val="000000"/>
                          </a:solidFill>
                          <a:latin typeface="Arial"/>
                          <a:ea typeface="Arial"/>
                          <a:cs typeface="Arial"/>
                          <a:sym typeface="Arial"/>
                        </a:rPr>
                        <a:t>:</a:t>
                      </a:r>
                      <a:r>
                        <a:rPr b="0" lang="en-US" sz="1200">
                          <a:solidFill>
                            <a:srgbClr val="000000"/>
                          </a:solidFill>
                          <a:latin typeface="Arial"/>
                          <a:ea typeface="Arial"/>
                          <a:cs typeface="Arial"/>
                          <a:sym typeface="Arial"/>
                        </a:rPr>
                        <a:t> </a:t>
                      </a:r>
                      <a:endParaRPr/>
                    </a:p>
                    <a:p>
                      <a:pPr indent="-228600" lvl="1" marL="454025" marR="0" rtl="0" algn="l">
                        <a:lnSpc>
                          <a:spcPct val="100000"/>
                        </a:lnSpc>
                        <a:spcBef>
                          <a:spcPts val="300"/>
                        </a:spcBef>
                        <a:spcAft>
                          <a:spcPts val="0"/>
                        </a:spcAft>
                        <a:buClr>
                          <a:srgbClr val="000000"/>
                        </a:buClr>
                        <a:buSzPts val="1200"/>
                        <a:buFont typeface="Calibri"/>
                        <a:buAutoNum type="arabicPeriod"/>
                      </a:pPr>
                      <a:r>
                        <a:rPr b="0" lang="en-US" sz="1200" u="none" cap="none" strike="noStrike">
                          <a:solidFill>
                            <a:srgbClr val="000000"/>
                          </a:solidFill>
                          <a:latin typeface="Arial"/>
                          <a:ea typeface="Arial"/>
                          <a:cs typeface="Arial"/>
                          <a:sym typeface="Arial"/>
                        </a:rPr>
                        <a:t>ISS robotics testbed </a:t>
                      </a:r>
                      <a:br>
                        <a:rPr b="0" lang="en-US" sz="1200" u="none" cap="none" strike="noStrike">
                          <a:solidFill>
                            <a:srgbClr val="000000"/>
                          </a:solidFill>
                          <a:latin typeface="Arial"/>
                          <a:ea typeface="Arial"/>
                          <a:cs typeface="Arial"/>
                          <a:sym typeface="Arial"/>
                        </a:rPr>
                      </a:br>
                      <a:r>
                        <a:rPr b="0" lang="en-US" sz="1200" u="none" cap="none" strike="noStrike">
                          <a:solidFill>
                            <a:srgbClr val="000000"/>
                          </a:solidFill>
                          <a:latin typeface="Arial"/>
                          <a:ea typeface="Arial"/>
                          <a:cs typeface="Arial"/>
                          <a:sym typeface="Arial"/>
                        </a:rPr>
                        <a:t>(SPHERES successor)</a:t>
                      </a:r>
                      <a:endParaRPr/>
                    </a:p>
                    <a:p>
                      <a:pPr indent="-228600" lvl="1" marL="454025" marR="0" rtl="0" algn="l">
                        <a:lnSpc>
                          <a:spcPct val="100000"/>
                        </a:lnSpc>
                        <a:spcBef>
                          <a:spcPts val="300"/>
                        </a:spcBef>
                        <a:spcAft>
                          <a:spcPts val="0"/>
                        </a:spcAft>
                        <a:buClr>
                          <a:srgbClr val="000000"/>
                        </a:buClr>
                        <a:buSzPts val="1200"/>
                        <a:buFont typeface="Calibri"/>
                        <a:buAutoNum type="arabicPeriod"/>
                      </a:pPr>
                      <a:r>
                        <a:rPr b="0" lang="en-US" sz="1200" u="none" cap="none" strike="noStrike">
                          <a:solidFill>
                            <a:srgbClr val="000000"/>
                          </a:solidFill>
                          <a:latin typeface="Arial"/>
                          <a:ea typeface="Arial"/>
                          <a:cs typeface="Arial"/>
                          <a:sym typeface="Arial"/>
                        </a:rPr>
                        <a:t>ISS IVA work that requires </a:t>
                      </a:r>
                      <a:br>
                        <a:rPr b="0" lang="en-US" sz="1200" u="none" cap="none" strike="noStrike">
                          <a:solidFill>
                            <a:srgbClr val="000000"/>
                          </a:solidFill>
                          <a:latin typeface="Arial"/>
                          <a:ea typeface="Arial"/>
                          <a:cs typeface="Arial"/>
                          <a:sym typeface="Arial"/>
                        </a:rPr>
                      </a:br>
                      <a:r>
                        <a:rPr b="0" lang="en-US" sz="1200" u="none" cap="none" strike="noStrike">
                          <a:solidFill>
                            <a:srgbClr val="000000"/>
                          </a:solidFill>
                          <a:latin typeface="Arial"/>
                          <a:ea typeface="Arial"/>
                          <a:cs typeface="Arial"/>
                          <a:sym typeface="Arial"/>
                        </a:rPr>
                        <a:t>mobile sensors (camera, </a:t>
                      </a:r>
                      <a:br>
                        <a:rPr b="0" lang="en-US" sz="1200" u="none" cap="none" strike="noStrike">
                          <a:solidFill>
                            <a:srgbClr val="000000"/>
                          </a:solidFill>
                          <a:latin typeface="Arial"/>
                          <a:ea typeface="Arial"/>
                          <a:cs typeface="Arial"/>
                          <a:sym typeface="Arial"/>
                        </a:rPr>
                      </a:br>
                      <a:r>
                        <a:rPr b="0" lang="en-US" sz="1200" u="none" cap="none" strike="noStrike">
                          <a:solidFill>
                            <a:srgbClr val="000000"/>
                          </a:solidFill>
                          <a:latin typeface="Arial"/>
                          <a:ea typeface="Arial"/>
                          <a:cs typeface="Arial"/>
                          <a:sym typeface="Arial"/>
                        </a:rPr>
                        <a:t>RFID, etc.)</a:t>
                      </a:r>
                      <a:endParaRPr b="0" sz="1200" u="none" cap="none" strike="noStrike">
                        <a:solidFill>
                          <a:srgbClr val="000000"/>
                        </a:solidFill>
                        <a:latin typeface="Arial"/>
                        <a:ea typeface="Arial"/>
                        <a:cs typeface="Arial"/>
                        <a:sym typeface="Arial"/>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r>
              <a:tr h="2246700">
                <a:tc>
                  <a:txBody>
                    <a:bodyPr/>
                    <a:lstStyle/>
                    <a:p>
                      <a:pPr indent="0" lvl="0" marL="0" marR="0" rtl="0" algn="l">
                        <a:spcBef>
                          <a:spcPts val="0"/>
                        </a:spcBef>
                        <a:spcAft>
                          <a:spcPts val="0"/>
                        </a:spcAft>
                        <a:buNone/>
                      </a:pPr>
                      <a:r>
                        <a:rPr b="1" lang="en-US" sz="1400">
                          <a:solidFill>
                            <a:srgbClr val="000000"/>
                          </a:solidFill>
                          <a:latin typeface="Arial"/>
                          <a:ea typeface="Arial"/>
                          <a:cs typeface="Arial"/>
                          <a:sym typeface="Arial"/>
                        </a:rPr>
                        <a:t>Key Personnel</a:t>
                      </a:r>
                      <a:endParaRPr sz="1400">
                        <a:solidFill>
                          <a:srgbClr val="000000"/>
                        </a:solidFill>
                        <a:latin typeface="Arial"/>
                        <a:ea typeface="Arial"/>
                        <a:cs typeface="Arial"/>
                        <a:sym typeface="Arial"/>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Program Element Manager: </a:t>
                      </a:r>
                      <a:r>
                        <a:rPr b="0" lang="en-US" sz="1200">
                          <a:solidFill>
                            <a:srgbClr val="000000"/>
                          </a:solidFill>
                          <a:latin typeface="Arial"/>
                          <a:ea typeface="Arial"/>
                          <a:cs typeface="Arial"/>
                          <a:sym typeface="Arial"/>
                        </a:rPr>
                        <a:t>Kevin Kempton</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Project Manager: </a:t>
                      </a:r>
                      <a:r>
                        <a:rPr b="0" lang="en-US" sz="1200">
                          <a:solidFill>
                            <a:srgbClr val="000000"/>
                          </a:solidFill>
                          <a:latin typeface="Arial"/>
                          <a:ea typeface="Arial"/>
                          <a:cs typeface="Arial"/>
                          <a:sym typeface="Arial"/>
                        </a:rPr>
                        <a:t>Terry Fong</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Lead Center: </a:t>
                      </a:r>
                      <a:r>
                        <a:rPr b="0" lang="en-US" sz="1200">
                          <a:solidFill>
                            <a:srgbClr val="000000"/>
                          </a:solidFill>
                          <a:latin typeface="Arial"/>
                          <a:ea typeface="Arial"/>
                          <a:cs typeface="Arial"/>
                          <a:sym typeface="Arial"/>
                        </a:rPr>
                        <a:t>ARC</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Supporting Centers: </a:t>
                      </a:r>
                      <a:r>
                        <a:rPr b="0" lang="en-US" sz="1200">
                          <a:solidFill>
                            <a:srgbClr val="000000"/>
                          </a:solidFill>
                          <a:latin typeface="Arial"/>
                          <a:ea typeface="Arial"/>
                          <a:cs typeface="Arial"/>
                          <a:sym typeface="Arial"/>
                        </a:rPr>
                        <a:t>JPL</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NASA NPR: </a:t>
                      </a:r>
                      <a:r>
                        <a:rPr b="0" lang="en-US" sz="1200">
                          <a:solidFill>
                            <a:srgbClr val="000000"/>
                          </a:solidFill>
                          <a:latin typeface="Arial"/>
                          <a:ea typeface="Arial"/>
                          <a:cs typeface="Arial"/>
                          <a:sym typeface="Arial"/>
                        </a:rPr>
                        <a:t>7120.8</a:t>
                      </a:r>
                      <a:endParaRPr/>
                    </a:p>
                    <a:p>
                      <a:pPr indent="0" lvl="0" marL="0" marR="0" rtl="0" algn="l">
                        <a:lnSpc>
                          <a:spcPct val="100000"/>
                        </a:lnSpc>
                        <a:spcBef>
                          <a:spcPts val="300"/>
                        </a:spcBef>
                        <a:spcAft>
                          <a:spcPts val="0"/>
                        </a:spcAft>
                        <a:buClr>
                          <a:srgbClr val="000000"/>
                        </a:buClr>
                        <a:buSzPts val="1200"/>
                        <a:buFont typeface="Arial"/>
                        <a:buNone/>
                      </a:pPr>
                      <a:r>
                        <a:rPr b="1" lang="en-US" sz="1200">
                          <a:solidFill>
                            <a:srgbClr val="000000"/>
                          </a:solidFill>
                          <a:latin typeface="Arial"/>
                          <a:ea typeface="Arial"/>
                          <a:cs typeface="Arial"/>
                          <a:sym typeface="Arial"/>
                        </a:rPr>
                        <a:t>Guided or Competed</a:t>
                      </a:r>
                      <a:r>
                        <a:rPr b="0" lang="en-US" sz="1200">
                          <a:solidFill>
                            <a:srgbClr val="000000"/>
                          </a:solidFill>
                          <a:latin typeface="Arial"/>
                          <a:ea typeface="Arial"/>
                          <a:cs typeface="Arial"/>
                          <a:sym typeface="Arial"/>
                        </a:rPr>
                        <a:t>: Guided</a:t>
                      </a:r>
                      <a:endParaRPr/>
                    </a:p>
                    <a:p>
                      <a:pPr indent="0" lvl="0" marL="0" marR="0" rtl="0" algn="l">
                        <a:lnSpc>
                          <a:spcPct val="100000"/>
                        </a:lnSpc>
                        <a:spcBef>
                          <a:spcPts val="300"/>
                        </a:spcBef>
                        <a:spcAft>
                          <a:spcPts val="0"/>
                        </a:spcAft>
                        <a:buClr>
                          <a:srgbClr val="000000"/>
                        </a:buClr>
                        <a:buSzPts val="1200"/>
                        <a:buFont typeface="Arial"/>
                        <a:buNone/>
                      </a:pPr>
                      <a:r>
                        <a:rPr b="1" lang="en-US" sz="1200">
                          <a:solidFill>
                            <a:srgbClr val="000000"/>
                          </a:solidFill>
                          <a:latin typeface="Arial"/>
                          <a:ea typeface="Arial"/>
                          <a:cs typeface="Arial"/>
                          <a:sym typeface="Arial"/>
                        </a:rPr>
                        <a:t>Type of Technology</a:t>
                      </a:r>
                      <a:r>
                        <a:rPr b="0" lang="en-US" sz="1200">
                          <a:solidFill>
                            <a:srgbClr val="000000"/>
                          </a:solidFill>
                          <a:latin typeface="Arial"/>
                          <a:ea typeface="Arial"/>
                          <a:cs typeface="Arial"/>
                          <a:sym typeface="Arial"/>
                        </a:rPr>
                        <a:t>: </a:t>
                      </a:r>
                      <a:br>
                        <a:rPr b="0" lang="en-US" sz="1200">
                          <a:solidFill>
                            <a:srgbClr val="000000"/>
                          </a:solidFill>
                          <a:latin typeface="Arial"/>
                          <a:ea typeface="Arial"/>
                          <a:cs typeface="Arial"/>
                          <a:sym typeface="Arial"/>
                        </a:rPr>
                      </a:br>
                      <a:r>
                        <a:rPr b="0" lang="en-US" sz="1200">
                          <a:solidFill>
                            <a:srgbClr val="000000"/>
                          </a:solidFill>
                          <a:latin typeface="Arial"/>
                          <a:ea typeface="Arial"/>
                          <a:cs typeface="Arial"/>
                          <a:sym typeface="Arial"/>
                        </a:rPr>
                        <a:t>     Push to ISS Program</a:t>
                      </a:r>
                      <a:endParaRPr/>
                    </a:p>
                    <a:p>
                      <a:pPr indent="0" lvl="0" marL="0" marR="0" rtl="0" algn="l">
                        <a:lnSpc>
                          <a:spcPct val="100000"/>
                        </a:lnSpc>
                        <a:spcBef>
                          <a:spcPts val="100"/>
                        </a:spcBef>
                        <a:spcAft>
                          <a:spcPts val="0"/>
                        </a:spcAft>
                        <a:buClr>
                          <a:srgbClr val="000000"/>
                        </a:buClr>
                        <a:buSzPts val="1200"/>
                        <a:buFont typeface="Arial"/>
                        <a:buNone/>
                      </a:pPr>
                      <a:r>
                        <a:rPr b="0" lang="en-US" sz="1200">
                          <a:solidFill>
                            <a:srgbClr val="000000"/>
                          </a:solidFill>
                          <a:latin typeface="Arial"/>
                          <a:ea typeface="Arial"/>
                          <a:cs typeface="Arial"/>
                          <a:sym typeface="Arial"/>
                        </a:rPr>
                        <a:t>     Pull from HEOMD (ISS SPHERES and AES)</a:t>
                      </a:r>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c>
                  <a:txBody>
                    <a:bodyPr/>
                    <a:lstStyle/>
                    <a:p>
                      <a:pPr indent="0" lvl="0" marL="0" marR="0" rtl="0" algn="l">
                        <a:spcBef>
                          <a:spcPts val="0"/>
                        </a:spcBef>
                        <a:spcAft>
                          <a:spcPts val="0"/>
                        </a:spcAft>
                        <a:buNone/>
                      </a:pPr>
                      <a:r>
                        <a:rPr b="1" lang="en-US" sz="1400">
                          <a:solidFill>
                            <a:srgbClr val="000000"/>
                          </a:solidFill>
                          <a:latin typeface="Arial"/>
                          <a:ea typeface="Arial"/>
                          <a:cs typeface="Arial"/>
                          <a:sym typeface="Arial"/>
                        </a:rPr>
                        <a:t>Key Facts</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GCD</a:t>
                      </a:r>
                      <a:r>
                        <a:rPr b="1" lang="en-US" sz="1200">
                          <a:solidFill>
                            <a:srgbClr val="000000"/>
                          </a:solidFill>
                          <a:latin typeface="Arial"/>
                          <a:ea typeface="Arial"/>
                          <a:cs typeface="Arial"/>
                          <a:sym typeface="Arial"/>
                        </a:rPr>
                        <a:t> Theme</a:t>
                      </a:r>
                      <a:r>
                        <a:rPr b="1" lang="en-US" sz="1200">
                          <a:solidFill>
                            <a:srgbClr val="000000"/>
                          </a:solidFill>
                          <a:latin typeface="Arial"/>
                          <a:ea typeface="Arial"/>
                          <a:cs typeface="Arial"/>
                          <a:sym typeface="Arial"/>
                        </a:rPr>
                        <a:t>: </a:t>
                      </a:r>
                      <a:r>
                        <a:rPr b="0" lang="en-US" sz="1200">
                          <a:solidFill>
                            <a:srgbClr val="000000"/>
                          </a:solidFill>
                          <a:latin typeface="Arial"/>
                          <a:ea typeface="Arial"/>
                          <a:cs typeface="Arial"/>
                          <a:sym typeface="Arial"/>
                        </a:rPr>
                        <a:t> RRAS</a:t>
                      </a:r>
                      <a:endParaRPr/>
                    </a:p>
                    <a:p>
                      <a:pPr indent="0" lvl="0" marL="0" marR="0" rtl="0" algn="l">
                        <a:lnSpc>
                          <a:spcPct val="100000"/>
                        </a:lnSpc>
                        <a:spcBef>
                          <a:spcPts val="300"/>
                        </a:spcBef>
                        <a:spcAft>
                          <a:spcPts val="0"/>
                        </a:spcAft>
                        <a:buClr>
                          <a:srgbClr val="000000"/>
                        </a:buClr>
                        <a:buSzPts val="1200"/>
                        <a:buFont typeface="Arial"/>
                        <a:buNone/>
                      </a:pPr>
                      <a:r>
                        <a:rPr b="1" lang="en-US" sz="1200">
                          <a:solidFill>
                            <a:srgbClr val="000000"/>
                          </a:solidFill>
                          <a:latin typeface="Arial"/>
                          <a:ea typeface="Arial"/>
                          <a:cs typeface="Arial"/>
                          <a:sym typeface="Arial"/>
                        </a:rPr>
                        <a:t>Execution Status: </a:t>
                      </a:r>
                      <a:r>
                        <a:rPr b="0" lang="en-US" sz="1200">
                          <a:solidFill>
                            <a:srgbClr val="000000"/>
                          </a:solidFill>
                          <a:latin typeface="Arial"/>
                          <a:ea typeface="Arial"/>
                          <a:cs typeface="Arial"/>
                          <a:sym typeface="Arial"/>
                        </a:rPr>
                        <a:t>Year 2 of 3</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State Date: </a:t>
                      </a:r>
                      <a:r>
                        <a:rPr b="0" lang="en-US" sz="1200">
                          <a:solidFill>
                            <a:srgbClr val="000000"/>
                          </a:solidFill>
                          <a:latin typeface="Arial"/>
                          <a:ea typeface="Arial"/>
                          <a:cs typeface="Arial"/>
                          <a:sym typeface="Arial"/>
                        </a:rPr>
                        <a:t>10/1/2014</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End Date: </a:t>
                      </a:r>
                      <a:r>
                        <a:rPr b="0" lang="en-US" sz="1200">
                          <a:solidFill>
                            <a:srgbClr val="000000"/>
                          </a:solidFill>
                          <a:latin typeface="Arial"/>
                          <a:ea typeface="Arial"/>
                          <a:cs typeface="Arial"/>
                          <a:sym typeface="Arial"/>
                        </a:rPr>
                        <a:t>9/30/2017</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TRL Start: </a:t>
                      </a:r>
                      <a:r>
                        <a:rPr b="0" lang="en-US" sz="1200">
                          <a:solidFill>
                            <a:srgbClr val="000000"/>
                          </a:solidFill>
                          <a:latin typeface="Arial"/>
                          <a:ea typeface="Arial"/>
                          <a:cs typeface="Arial"/>
                          <a:sym typeface="Arial"/>
                        </a:rPr>
                        <a:t>3</a:t>
                      </a:r>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TRL End: </a:t>
                      </a:r>
                      <a:r>
                        <a:rPr b="0" lang="en-US" sz="1200">
                          <a:solidFill>
                            <a:srgbClr val="000000"/>
                          </a:solidFill>
                          <a:latin typeface="Arial"/>
                          <a:ea typeface="Arial"/>
                          <a:cs typeface="Arial"/>
                          <a:sym typeface="Arial"/>
                        </a:rPr>
                        <a:t>6</a:t>
                      </a:r>
                      <a:endParaRPr b="0" sz="1200">
                        <a:solidFill>
                          <a:srgbClr val="000000"/>
                        </a:solidFill>
                        <a:latin typeface="Arial"/>
                        <a:ea typeface="Arial"/>
                        <a:cs typeface="Arial"/>
                        <a:sym typeface="Arial"/>
                      </a:endParaRPr>
                    </a:p>
                    <a:p>
                      <a:pPr indent="0" lvl="0" marL="0" marR="0" rtl="0" algn="l">
                        <a:lnSpc>
                          <a:spcPct val="100000"/>
                        </a:lnSpc>
                        <a:spcBef>
                          <a:spcPts val="300"/>
                        </a:spcBef>
                        <a:spcAft>
                          <a:spcPts val="0"/>
                        </a:spcAft>
                        <a:buNone/>
                      </a:pPr>
                      <a:r>
                        <a:rPr b="1" lang="en-US" sz="1200">
                          <a:solidFill>
                            <a:srgbClr val="000000"/>
                          </a:solidFill>
                          <a:latin typeface="Arial"/>
                          <a:ea typeface="Arial"/>
                          <a:cs typeface="Arial"/>
                          <a:sym typeface="Arial"/>
                        </a:rPr>
                        <a:t>Technology Current TRL: </a:t>
                      </a:r>
                      <a:r>
                        <a:rPr b="0" lang="en-US" sz="1200">
                          <a:solidFill>
                            <a:srgbClr val="000000"/>
                          </a:solidFill>
                          <a:latin typeface="Arial"/>
                          <a:ea typeface="Arial"/>
                          <a:cs typeface="Arial"/>
                          <a:sym typeface="Arial"/>
                        </a:rPr>
                        <a:t>4</a:t>
                      </a:r>
                      <a:endParaRPr/>
                    </a:p>
                    <a:p>
                      <a:pPr indent="0" lvl="0" marL="0" marR="0" rtl="0" algn="l">
                        <a:lnSpc>
                          <a:spcPct val="100000"/>
                        </a:lnSpc>
                        <a:spcBef>
                          <a:spcPts val="300"/>
                        </a:spcBef>
                        <a:spcAft>
                          <a:spcPts val="0"/>
                        </a:spcAft>
                        <a:buClr>
                          <a:srgbClr val="000000"/>
                        </a:buClr>
                        <a:buSzPts val="1200"/>
                        <a:buFont typeface="Arial"/>
                        <a:buNone/>
                      </a:pPr>
                      <a:r>
                        <a:rPr b="1" lang="en-US" sz="1200">
                          <a:solidFill>
                            <a:srgbClr val="000000"/>
                          </a:solidFill>
                          <a:latin typeface="Arial"/>
                          <a:ea typeface="Arial"/>
                          <a:cs typeface="Arial"/>
                          <a:sym typeface="Arial"/>
                        </a:rPr>
                        <a:t>Technology Lifecycle: </a:t>
                      </a:r>
                      <a:r>
                        <a:rPr b="0" lang="en-US" sz="1200">
                          <a:solidFill>
                            <a:srgbClr val="000000"/>
                          </a:solidFill>
                          <a:latin typeface="Arial"/>
                          <a:ea typeface="Arial"/>
                          <a:cs typeface="Arial"/>
                          <a:sym typeface="Arial"/>
                        </a:rPr>
                        <a:t>Phase C (Implementation)</a:t>
                      </a:r>
                      <a:endParaRPr/>
                    </a:p>
                  </a:txBody>
                  <a:tcPr marT="45725" marB="45725" marR="91450" marL="91450">
                    <a:lnL cap="flat" cmpd="sng" w="28575">
                      <a:solidFill>
                        <a:srgbClr val="1D528D"/>
                      </a:solidFill>
                      <a:prstDash val="solid"/>
                      <a:round/>
                      <a:headEnd len="sm" w="sm" type="none"/>
                      <a:tailEnd len="sm" w="sm" type="none"/>
                    </a:lnL>
                    <a:lnR cap="flat" cmpd="sng" w="28575">
                      <a:solidFill>
                        <a:srgbClr val="1D528D"/>
                      </a:solidFill>
                      <a:prstDash val="solid"/>
                      <a:round/>
                      <a:headEnd len="sm" w="sm" type="none"/>
                      <a:tailEnd len="sm" w="sm" type="none"/>
                    </a:lnR>
                    <a:lnT cap="flat" cmpd="sng" w="28575">
                      <a:solidFill>
                        <a:srgbClr val="1D528D"/>
                      </a:solidFill>
                      <a:prstDash val="solid"/>
                      <a:round/>
                      <a:headEnd len="sm" w="sm" type="none"/>
                      <a:tailEnd len="sm" w="sm" type="none"/>
                    </a:lnT>
                    <a:lnB cap="flat" cmpd="sng" w="28575">
                      <a:solidFill>
                        <a:srgbClr val="1D528D"/>
                      </a:solidFill>
                      <a:prstDash val="solid"/>
                      <a:round/>
                      <a:headEnd len="sm" w="sm" type="none"/>
                      <a:tailEnd len="sm" w="sm" type="none"/>
                    </a:lnB>
                  </a:tcPr>
                </a:tc>
              </a:tr>
            </a:tbl>
          </a:graphicData>
        </a:graphic>
      </p:graphicFrame>
      <p:pic>
        <p:nvPicPr>
          <p:cNvPr descr="a.png" id="237" name="Google Shape;237;p14"/>
          <p:cNvPicPr preferRelativeResize="0"/>
          <p:nvPr/>
        </p:nvPicPr>
        <p:blipFill rotWithShape="1">
          <a:blip r:embed="rId3">
            <a:alphaModFix/>
          </a:blip>
          <a:srcRect b="0" l="0" r="0" t="0"/>
          <a:stretch/>
        </p:blipFill>
        <p:spPr>
          <a:xfrm>
            <a:off x="695569" y="1877645"/>
            <a:ext cx="225432" cy="182880"/>
          </a:xfrm>
          <a:prstGeom prst="rect">
            <a:avLst/>
          </a:prstGeom>
          <a:noFill/>
          <a:ln>
            <a:noFill/>
          </a:ln>
        </p:spPr>
      </p:pic>
      <p:pic>
        <p:nvPicPr>
          <p:cNvPr id="238" name="Google Shape;238;p14"/>
          <p:cNvPicPr preferRelativeResize="0"/>
          <p:nvPr/>
        </p:nvPicPr>
        <p:blipFill rotWithShape="1">
          <a:blip r:embed="rId4">
            <a:alphaModFix/>
          </a:blip>
          <a:srcRect b="0" l="0" r="0" t="0"/>
          <a:stretch/>
        </p:blipFill>
        <p:spPr>
          <a:xfrm>
            <a:off x="6789161" y="2362200"/>
            <a:ext cx="2113773" cy="190419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5"/>
          <p:cNvSpPr txBox="1"/>
          <p:nvPr>
            <p:ph idx="1" type="body"/>
          </p:nvPr>
        </p:nvSpPr>
        <p:spPr>
          <a:xfrm>
            <a:off x="304800" y="1143000"/>
            <a:ext cx="8610600" cy="5105400"/>
          </a:xfrm>
          <a:prstGeom prst="rect">
            <a:avLst/>
          </a:prstGeom>
          <a:noFill/>
          <a:ln>
            <a:noFill/>
          </a:ln>
        </p:spPr>
        <p:txBody>
          <a:bodyPr anchorCtr="0" anchor="t" bIns="45700" lIns="91425" spcFirstLastPara="1" rIns="91425" wrap="square" tIns="45700">
            <a:noAutofit/>
          </a:bodyPr>
          <a:lstStyle/>
          <a:p>
            <a:pPr indent="-230188" lvl="0" marL="230188" rtl="0" algn="l">
              <a:spcBef>
                <a:spcPts val="0"/>
              </a:spcBef>
              <a:spcAft>
                <a:spcPts val="0"/>
              </a:spcAft>
              <a:buClr>
                <a:schemeClr val="dk1"/>
              </a:buClr>
              <a:buSzPts val="2000"/>
              <a:buChar char="•"/>
            </a:pPr>
            <a:r>
              <a:rPr lang="en-US"/>
              <a:t>Technology Advancements</a:t>
            </a:r>
            <a:endParaRPr/>
          </a:p>
          <a:p>
            <a:pPr indent="-285750" lvl="1" marL="742950" rtl="0" algn="l">
              <a:spcBef>
                <a:spcPts val="360"/>
              </a:spcBef>
              <a:spcAft>
                <a:spcPts val="0"/>
              </a:spcAft>
              <a:buClr>
                <a:schemeClr val="dk1"/>
              </a:buClr>
              <a:buSzPts val="1800"/>
              <a:buChar char="▪"/>
            </a:pPr>
            <a:r>
              <a:rPr lang="en-US"/>
              <a:t>Vision based navigation using AR targets and sparse mapping</a:t>
            </a:r>
            <a:endParaRPr/>
          </a:p>
          <a:p>
            <a:pPr indent="-285750" lvl="1" marL="742950" rtl="0" algn="l">
              <a:spcBef>
                <a:spcPts val="360"/>
              </a:spcBef>
              <a:spcAft>
                <a:spcPts val="0"/>
              </a:spcAft>
              <a:buClr>
                <a:schemeClr val="dk1"/>
              </a:buClr>
              <a:buSzPts val="1800"/>
              <a:buChar char="▪"/>
            </a:pPr>
            <a:r>
              <a:rPr lang="en-US"/>
              <a:t>Robotic perching arm development and pan/tilt operations</a:t>
            </a:r>
            <a:endParaRPr/>
          </a:p>
          <a:p>
            <a:pPr indent="-285750" lvl="1" marL="742950" rtl="0" algn="l">
              <a:spcBef>
                <a:spcPts val="360"/>
              </a:spcBef>
              <a:spcAft>
                <a:spcPts val="0"/>
              </a:spcAft>
              <a:buClr>
                <a:schemeClr val="dk1"/>
              </a:buClr>
              <a:buSzPts val="1800"/>
              <a:buChar char="▪"/>
            </a:pPr>
            <a:r>
              <a:rPr lang="en-US"/>
              <a:t>Closed loop control using fan-based propulsion </a:t>
            </a:r>
            <a:endParaRPr/>
          </a:p>
          <a:p>
            <a:pPr indent="-230188" lvl="0" marL="230188" rtl="0" algn="l">
              <a:spcBef>
                <a:spcPts val="400"/>
              </a:spcBef>
              <a:spcAft>
                <a:spcPts val="0"/>
              </a:spcAft>
              <a:buClr>
                <a:schemeClr val="dk1"/>
              </a:buClr>
              <a:buSzPts val="2000"/>
              <a:buChar char="•"/>
            </a:pPr>
            <a:r>
              <a:rPr lang="en-US"/>
              <a:t>Technology advances mean … </a:t>
            </a:r>
            <a:endParaRPr/>
          </a:p>
          <a:p>
            <a:pPr indent="-285750" lvl="1" marL="742950" rtl="0" algn="l">
              <a:spcBef>
                <a:spcPts val="360"/>
              </a:spcBef>
              <a:spcAft>
                <a:spcPts val="0"/>
              </a:spcAft>
              <a:buClr>
                <a:schemeClr val="dk1"/>
              </a:buClr>
              <a:buSzPts val="1800"/>
              <a:buChar char="▪"/>
            </a:pPr>
            <a:r>
              <a:rPr lang="en-US"/>
              <a:t>Reduced risk in robot localization &amp; docking performance</a:t>
            </a:r>
            <a:endParaRPr/>
          </a:p>
          <a:p>
            <a:pPr indent="-285750" lvl="1" marL="742950" rtl="0" algn="l">
              <a:spcBef>
                <a:spcPts val="360"/>
              </a:spcBef>
              <a:spcAft>
                <a:spcPts val="0"/>
              </a:spcAft>
              <a:buClr>
                <a:schemeClr val="dk1"/>
              </a:buClr>
              <a:buSzPts val="1800"/>
              <a:buChar char="▪"/>
            </a:pPr>
            <a:r>
              <a:rPr lang="en-US"/>
              <a:t>The algorithms selected for localization provide accurate solutions</a:t>
            </a:r>
            <a:endParaRPr/>
          </a:p>
          <a:p>
            <a:pPr indent="-285750" lvl="1" marL="742950" rtl="0" algn="l">
              <a:spcBef>
                <a:spcPts val="360"/>
              </a:spcBef>
              <a:spcAft>
                <a:spcPts val="0"/>
              </a:spcAft>
              <a:buClr>
                <a:schemeClr val="dk1"/>
              </a:buClr>
              <a:buSzPts val="1800"/>
              <a:buChar char="▪"/>
            </a:pPr>
            <a:r>
              <a:rPr lang="en-US"/>
              <a:t>The robot is able to dock using only vision</a:t>
            </a:r>
            <a:endParaRPr/>
          </a:p>
          <a:p>
            <a:pPr indent="-285750" lvl="1" marL="742950" rtl="0" algn="l">
              <a:spcBef>
                <a:spcPts val="360"/>
              </a:spcBef>
              <a:spcAft>
                <a:spcPts val="0"/>
              </a:spcAft>
              <a:buClr>
                <a:schemeClr val="dk1"/>
              </a:buClr>
              <a:buSzPts val="1800"/>
              <a:buChar char="▪"/>
            </a:pPr>
            <a:r>
              <a:rPr lang="en-US"/>
              <a:t>Perching arm design validation – the arm can be used to grasp the handrail, pan &amp; tilt the free flyer without losing grip</a:t>
            </a:r>
            <a:endParaRPr/>
          </a:p>
          <a:p>
            <a:pPr indent="-285750" lvl="1" marL="742950" rtl="0" algn="l">
              <a:spcBef>
                <a:spcPts val="360"/>
              </a:spcBef>
              <a:spcAft>
                <a:spcPts val="0"/>
              </a:spcAft>
              <a:buClr>
                <a:schemeClr val="dk1"/>
              </a:buClr>
              <a:buSzPts val="1800"/>
              <a:buChar char="▪"/>
            </a:pPr>
            <a:r>
              <a:rPr lang="en-US"/>
              <a:t>6-DOF holonomic control of a free flying robot with an all-electric propulsion system</a:t>
            </a:r>
            <a:endParaRPr/>
          </a:p>
          <a:p>
            <a:pPr indent="-230188" lvl="0" marL="230188" rtl="0" algn="l">
              <a:spcBef>
                <a:spcPts val="400"/>
              </a:spcBef>
              <a:spcAft>
                <a:spcPts val="0"/>
              </a:spcAft>
              <a:buClr>
                <a:schemeClr val="dk1"/>
              </a:buClr>
              <a:buSzPts val="2000"/>
              <a:buChar char="•"/>
            </a:pPr>
            <a:r>
              <a:rPr lang="en-US"/>
              <a:t>Is the technology push or pull?</a:t>
            </a:r>
            <a:endParaRPr/>
          </a:p>
          <a:p>
            <a:pPr indent="-285750" lvl="1" marL="742950" rtl="0" algn="l">
              <a:spcBef>
                <a:spcPts val="360"/>
              </a:spcBef>
              <a:spcAft>
                <a:spcPts val="0"/>
              </a:spcAft>
              <a:buClr>
                <a:schemeClr val="dk1"/>
              </a:buClr>
              <a:buSzPts val="1800"/>
              <a:buChar char="▪"/>
            </a:pPr>
            <a:r>
              <a:rPr lang="en-US"/>
              <a:t>Astrobee robot is a </a:t>
            </a:r>
            <a:r>
              <a:rPr b="1" lang="en-US">
                <a:solidFill>
                  <a:srgbClr val="FF0000"/>
                </a:solidFill>
              </a:rPr>
              <a:t>pull from HEOMD (AES) </a:t>
            </a:r>
            <a:r>
              <a:rPr lang="en-US"/>
              <a:t>and </a:t>
            </a:r>
            <a:r>
              <a:rPr b="1" lang="en-US">
                <a:solidFill>
                  <a:srgbClr val="FF0000"/>
                </a:solidFill>
              </a:rPr>
              <a:t>push to ISS </a:t>
            </a:r>
            <a:r>
              <a:rPr lang="en-US"/>
              <a:t>operations</a:t>
            </a:r>
            <a:endParaRPr/>
          </a:p>
          <a:p>
            <a:pPr indent="-285750" lvl="1" marL="742950" rtl="0" algn="l">
              <a:spcBef>
                <a:spcPts val="360"/>
              </a:spcBef>
              <a:spcAft>
                <a:spcPts val="0"/>
              </a:spcAft>
              <a:buClr>
                <a:schemeClr val="dk1"/>
              </a:buClr>
              <a:buSzPts val="1800"/>
              <a:buChar char="▪"/>
            </a:pPr>
            <a:r>
              <a:rPr lang="en-US"/>
              <a:t>Subsystem technology choices are push</a:t>
            </a:r>
            <a:endParaRPr/>
          </a:p>
        </p:txBody>
      </p:sp>
      <p:sp>
        <p:nvSpPr>
          <p:cNvPr id="245" name="Google Shape;245;p15"/>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Astrobee Performance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6"/>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Astrobee Performance</a:t>
            </a:r>
            <a:endParaRPr/>
          </a:p>
        </p:txBody>
      </p:sp>
      <p:graphicFrame>
        <p:nvGraphicFramePr>
          <p:cNvPr id="252" name="Google Shape;252;p16"/>
          <p:cNvGraphicFramePr/>
          <p:nvPr/>
        </p:nvGraphicFramePr>
        <p:xfrm>
          <a:off x="342899" y="1262062"/>
          <a:ext cx="3000000" cy="3000000"/>
        </p:xfrm>
        <a:graphic>
          <a:graphicData uri="http://schemas.openxmlformats.org/drawingml/2006/table">
            <a:tbl>
              <a:tblPr>
                <a:noFill/>
                <a:tableStyleId>{226A45D0-92A1-4ACF-934E-97D5C48343D0}</a:tableStyleId>
              </a:tblPr>
              <a:tblGrid>
                <a:gridCol w="2781300"/>
                <a:gridCol w="1966200"/>
                <a:gridCol w="1805700"/>
                <a:gridCol w="1905000"/>
              </a:tblGrid>
              <a:tr h="490550">
                <a:tc gridSpan="4">
                  <a:txBody>
                    <a:bodyPr/>
                    <a:lstStyle/>
                    <a:p>
                      <a:pPr indent="0" lvl="0" marL="0" marR="0" rtl="0" algn="ctr">
                        <a:spcBef>
                          <a:spcPts val="0"/>
                        </a:spcBef>
                        <a:spcAft>
                          <a:spcPts val="0"/>
                        </a:spcAft>
                        <a:buNone/>
                      </a:pPr>
                      <a:r>
                        <a:rPr b="1" i="0" lang="en-US" sz="1800" u="none" strike="noStrike">
                          <a:solidFill>
                            <a:srgbClr val="FFFFFF"/>
                          </a:solidFill>
                          <a:latin typeface="Arial"/>
                          <a:ea typeface="Arial"/>
                          <a:cs typeface="Arial"/>
                          <a:sym typeface="Arial"/>
                        </a:rPr>
                        <a:t>Key Performance Parameters</a:t>
                      </a:r>
                      <a:endParaRPr/>
                    </a:p>
                  </a:txBody>
                  <a:tcPr marT="9525" marB="0" marR="9525" marL="952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0000"/>
                    </a:solidFill>
                  </a:tcPr>
                </a:tc>
                <a:tc hMerge="1"/>
                <a:tc hMerge="1"/>
                <a:tc hMerge="1"/>
              </a:tr>
              <a:tr h="457200">
                <a:tc>
                  <a:txBody>
                    <a:bodyPr/>
                    <a:lstStyle/>
                    <a:p>
                      <a:pPr indent="0" lvl="0" marL="0" marR="0" rtl="0" algn="ctr">
                        <a:spcBef>
                          <a:spcPts val="0"/>
                        </a:spcBef>
                        <a:spcAft>
                          <a:spcPts val="0"/>
                        </a:spcAft>
                        <a:buNone/>
                      </a:pPr>
                      <a:r>
                        <a:rPr b="1" i="0" lang="en-US" sz="1800" u="none" strike="noStrike">
                          <a:solidFill>
                            <a:srgbClr val="FFFFFF"/>
                          </a:solidFill>
                          <a:latin typeface="Arial"/>
                          <a:ea typeface="Arial"/>
                          <a:cs typeface="Arial"/>
                          <a:sym typeface="Arial"/>
                        </a:rPr>
                        <a:t>Performance Parameter</a:t>
                      </a:r>
                      <a:endParaRPr/>
                    </a:p>
                  </a:txBody>
                  <a:tcPr marT="9525" marB="0" marR="9525" marL="9525"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rPr b="1" i="0" lang="en-US" sz="1800" u="none" strike="noStrike">
                          <a:solidFill>
                            <a:srgbClr val="FFFFFF"/>
                          </a:solidFill>
                          <a:latin typeface="Arial"/>
                          <a:ea typeface="Arial"/>
                          <a:cs typeface="Arial"/>
                          <a:sym typeface="Arial"/>
                        </a:rPr>
                        <a:t>State of the Art</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rPr b="1" i="0" lang="en-US" sz="1800" u="none" strike="noStrike">
                          <a:solidFill>
                            <a:srgbClr val="FFFFFF"/>
                          </a:solidFill>
                          <a:latin typeface="Arial"/>
                          <a:ea typeface="Arial"/>
                          <a:cs typeface="Arial"/>
                          <a:sym typeface="Arial"/>
                        </a:rPr>
                        <a:t>Threshold Value</a:t>
                      </a:r>
                      <a:endParaRPr/>
                    </a:p>
                  </a:txBody>
                  <a:tcPr marT="9525" marB="0" marR="9525" marL="95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rPr b="1" i="0" lang="en-US" sz="1800" u="none" strike="noStrike">
                          <a:solidFill>
                            <a:srgbClr val="FFFFFF"/>
                          </a:solidFill>
                          <a:latin typeface="Arial"/>
                          <a:ea typeface="Arial"/>
                          <a:cs typeface="Arial"/>
                          <a:sym typeface="Arial"/>
                        </a:rPr>
                        <a:t>Project Goal</a:t>
                      </a:r>
                      <a:endParaRPr/>
                    </a:p>
                  </a:txBody>
                  <a:tcPr marT="9525" marB="0" marR="9525" marL="9525"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r>
              <a:tr h="346575">
                <a:tc>
                  <a:txBody>
                    <a:bodyPr/>
                    <a:lstStyle/>
                    <a:p>
                      <a:pPr indent="0" lvl="0" marL="0" marR="0" rtl="0" algn="l">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Max velocity</a:t>
                      </a:r>
                      <a:endParaRPr sz="2000">
                        <a:latin typeface="Helvetica Neue"/>
                        <a:ea typeface="Helvetica Neue"/>
                        <a:cs typeface="Helvetica Neue"/>
                        <a:sym typeface="Helvetica Neue"/>
                      </a:endParaRPr>
                    </a:p>
                  </a:txBody>
                  <a:tcPr marT="0" marB="0" marR="68575" marL="68575"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4 cm/sec</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10 cm/sec</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40 cm/sec</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46575">
                <a:tc>
                  <a:txBody>
                    <a:bodyPr/>
                    <a:lstStyle/>
                    <a:p>
                      <a:pPr indent="0" lvl="0" marL="0" marR="0" rtl="0" algn="l">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Flight time</a:t>
                      </a:r>
                      <a:endParaRPr sz="2000">
                        <a:latin typeface="Helvetica Neue"/>
                        <a:ea typeface="Helvetica Neue"/>
                        <a:cs typeface="Helvetica Neue"/>
                        <a:sym typeface="Helvetica Neue"/>
                      </a:endParaRPr>
                    </a:p>
                  </a:txBody>
                  <a:tcPr marT="0" marB="0" marR="68575" marL="68575"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0.5 hr</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2 hr</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5 hr</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46575">
                <a:tc>
                  <a:txBody>
                    <a:bodyPr/>
                    <a:lstStyle/>
                    <a:p>
                      <a:pPr indent="0" lvl="0" marL="0" marR="0" rtl="0" algn="l">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Dock &amp; resupply</a:t>
                      </a:r>
                      <a:endParaRPr sz="2000">
                        <a:latin typeface="Helvetica Neue"/>
                        <a:ea typeface="Helvetica Neue"/>
                        <a:cs typeface="Helvetica Neue"/>
                        <a:sym typeface="Helvetica Neue"/>
                      </a:endParaRPr>
                    </a:p>
                  </a:txBody>
                  <a:tcPr marT="0" marB="0" marR="68575" marL="68575"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Crew tended</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Crew tended</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Autonomous</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46575">
                <a:tc>
                  <a:txBody>
                    <a:bodyPr/>
                    <a:lstStyle/>
                    <a:p>
                      <a:pPr indent="0" lvl="0" marL="0" marR="0" rtl="0" algn="l">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 peripheral ports</a:t>
                      </a:r>
                      <a:endParaRPr sz="2000">
                        <a:latin typeface="Helvetica Neue"/>
                        <a:ea typeface="Helvetica Neue"/>
                        <a:cs typeface="Helvetica Neue"/>
                        <a:sym typeface="Helvetica Neue"/>
                      </a:endParaRPr>
                    </a:p>
                  </a:txBody>
                  <a:tcPr marT="0" marB="0" marR="68575" marL="68575"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1</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2</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4</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93150">
                <a:tc>
                  <a:txBody>
                    <a:bodyPr/>
                    <a:lstStyle/>
                    <a:p>
                      <a:pPr indent="0" lvl="0" marL="0" marR="0" rtl="0" algn="l">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Consumables used per ISS test session</a:t>
                      </a:r>
                      <a:endParaRPr sz="2000">
                        <a:latin typeface="Helvetica Neue"/>
                        <a:ea typeface="Helvetica Neue"/>
                        <a:cs typeface="Helvetica Neue"/>
                        <a:sym typeface="Helvetica Neue"/>
                      </a:endParaRPr>
                    </a:p>
                  </a:txBody>
                  <a:tcPr marT="0" marB="0" marR="68575" marL="68575"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6</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0</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0</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93150">
                <a:tc>
                  <a:txBody>
                    <a:bodyPr/>
                    <a:lstStyle/>
                    <a:p>
                      <a:pPr indent="0" lvl="0" marL="0" marR="0" rtl="0" algn="l">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ISS operational space</a:t>
                      </a:r>
                      <a:endParaRPr sz="2000">
                        <a:latin typeface="Helvetica Neue"/>
                        <a:ea typeface="Helvetica Neue"/>
                        <a:cs typeface="Helvetica Neue"/>
                        <a:sym typeface="Helvetica Neue"/>
                      </a:endParaRPr>
                    </a:p>
                  </a:txBody>
                  <a:tcPr marT="0" marB="0" marR="68575" marL="68575"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2m x 2m x 2m</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JEM, US Lab,</a:t>
                      </a:r>
                      <a:r>
                        <a:rPr lang="en-US" sz="1600">
                          <a:solidFill>
                            <a:srgbClr val="000000"/>
                          </a:solidFill>
                          <a:latin typeface="Helvetica Neue"/>
                          <a:ea typeface="Helvetica Neue"/>
                          <a:cs typeface="Helvetica Neue"/>
                          <a:sym typeface="Helvetica Neue"/>
                        </a:rPr>
                        <a:t> </a:t>
                      </a:r>
                      <a:br>
                        <a:rPr lang="en-US" sz="1600">
                          <a:solidFill>
                            <a:srgbClr val="000000"/>
                          </a:solidFill>
                          <a:latin typeface="Helvetica Neue"/>
                          <a:ea typeface="Helvetica Neue"/>
                          <a:cs typeface="Helvetica Neue"/>
                          <a:sym typeface="Helvetica Neue"/>
                        </a:rPr>
                      </a:br>
                      <a:r>
                        <a:rPr lang="en-US" sz="1600">
                          <a:solidFill>
                            <a:srgbClr val="000000"/>
                          </a:solidFill>
                          <a:latin typeface="Helvetica Neue"/>
                          <a:ea typeface="Helvetica Neue"/>
                          <a:cs typeface="Helvetica Neue"/>
                          <a:sym typeface="Helvetica Neue"/>
                        </a:rPr>
                        <a:t>and </a:t>
                      </a:r>
                      <a:r>
                        <a:rPr lang="en-US" sz="1600">
                          <a:solidFill>
                            <a:srgbClr val="000000"/>
                          </a:solidFill>
                          <a:latin typeface="Helvetica Neue"/>
                          <a:ea typeface="Helvetica Neue"/>
                          <a:cs typeface="Helvetica Neue"/>
                          <a:sym typeface="Helvetica Neue"/>
                        </a:rPr>
                        <a:t>Node 2</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ctr">
                        <a:lnSpc>
                          <a:spcPct val="105000"/>
                        </a:lnSpc>
                        <a:spcBef>
                          <a:spcPts val="0"/>
                        </a:spcBef>
                        <a:spcAft>
                          <a:spcPts val="0"/>
                        </a:spcAft>
                        <a:buNone/>
                      </a:pPr>
                      <a:r>
                        <a:rPr lang="en-US" sz="1600">
                          <a:solidFill>
                            <a:srgbClr val="000000"/>
                          </a:solidFill>
                          <a:latin typeface="Helvetica Neue"/>
                          <a:ea typeface="Helvetica Neue"/>
                          <a:cs typeface="Helvetica Neue"/>
                          <a:sym typeface="Helvetica Neue"/>
                        </a:rPr>
                        <a:t>All USOS</a:t>
                      </a:r>
                      <a:endParaRPr sz="2000">
                        <a:latin typeface="Helvetica Neue"/>
                        <a:ea typeface="Helvetica Neue"/>
                        <a:cs typeface="Helvetica Neue"/>
                        <a:sym typeface="Helvetica Neue"/>
                      </a:endParaRPr>
                    </a:p>
                  </a:txBody>
                  <a:tcPr marT="0" marB="0" marR="68575" marL="68575"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7"/>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latin typeface="Arial"/>
                <a:ea typeface="Arial"/>
                <a:cs typeface="Arial"/>
                <a:sym typeface="Arial"/>
              </a:rPr>
              <a:t>Risk Summary</a:t>
            </a:r>
            <a:endParaRPr/>
          </a:p>
        </p:txBody>
      </p:sp>
      <p:sp>
        <p:nvSpPr>
          <p:cNvPr id="259" name="Google Shape;259;p17"/>
          <p:cNvSpPr/>
          <p:nvPr/>
        </p:nvSpPr>
        <p:spPr>
          <a:xfrm>
            <a:off x="876068" y="4302689"/>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1</a:t>
            </a:r>
            <a:endParaRPr/>
          </a:p>
        </p:txBody>
      </p:sp>
      <p:sp>
        <p:nvSpPr>
          <p:cNvPr id="260" name="Google Shape;260;p17"/>
          <p:cNvSpPr/>
          <p:nvPr/>
        </p:nvSpPr>
        <p:spPr>
          <a:xfrm>
            <a:off x="1539643" y="4297926"/>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2</a:t>
            </a:r>
            <a:endParaRPr/>
          </a:p>
        </p:txBody>
      </p:sp>
      <p:sp>
        <p:nvSpPr>
          <p:cNvPr id="261" name="Google Shape;261;p17"/>
          <p:cNvSpPr/>
          <p:nvPr/>
        </p:nvSpPr>
        <p:spPr>
          <a:xfrm>
            <a:off x="2207980" y="4297926"/>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3</a:t>
            </a:r>
            <a:endParaRPr/>
          </a:p>
        </p:txBody>
      </p:sp>
      <p:sp>
        <p:nvSpPr>
          <p:cNvPr id="262" name="Google Shape;262;p17"/>
          <p:cNvSpPr/>
          <p:nvPr/>
        </p:nvSpPr>
        <p:spPr>
          <a:xfrm>
            <a:off x="2876318" y="4297926"/>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4</a:t>
            </a:r>
            <a:endParaRPr/>
          </a:p>
        </p:txBody>
      </p:sp>
      <p:sp>
        <p:nvSpPr>
          <p:cNvPr id="263" name="Google Shape;263;p17"/>
          <p:cNvSpPr/>
          <p:nvPr/>
        </p:nvSpPr>
        <p:spPr>
          <a:xfrm>
            <a:off x="3543068" y="4297926"/>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5</a:t>
            </a:r>
            <a:endParaRPr/>
          </a:p>
        </p:txBody>
      </p:sp>
      <p:sp>
        <p:nvSpPr>
          <p:cNvPr descr="Wide downward diagonal" id="264" name="Google Shape;264;p17"/>
          <p:cNvSpPr/>
          <p:nvPr/>
        </p:nvSpPr>
        <p:spPr>
          <a:xfrm>
            <a:off x="1312862" y="1291355"/>
            <a:ext cx="658368" cy="603504"/>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descr="Wide downward diagonal" id="265" name="Google Shape;265;p17"/>
          <p:cNvSpPr/>
          <p:nvPr/>
        </p:nvSpPr>
        <p:spPr>
          <a:xfrm>
            <a:off x="3313112" y="3716337"/>
            <a:ext cx="658368" cy="603504"/>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descr="Wide downward diagonal" id="266" name="Google Shape;266;p17"/>
          <p:cNvSpPr/>
          <p:nvPr/>
        </p:nvSpPr>
        <p:spPr>
          <a:xfrm>
            <a:off x="2646362" y="2506663"/>
            <a:ext cx="658368" cy="603504"/>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Arial"/>
                <a:ea typeface="Arial"/>
                <a:cs typeface="Arial"/>
                <a:sym typeface="Arial"/>
              </a:rPr>
              <a:t>3, 5</a:t>
            </a:r>
            <a:endParaRPr/>
          </a:p>
        </p:txBody>
      </p:sp>
      <p:sp>
        <p:nvSpPr>
          <p:cNvPr descr="Wide downward diagonal" id="267" name="Google Shape;267;p17"/>
          <p:cNvSpPr/>
          <p:nvPr/>
        </p:nvSpPr>
        <p:spPr>
          <a:xfrm>
            <a:off x="1979612" y="2506663"/>
            <a:ext cx="658368" cy="603504"/>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descr="Wide downward diagonal" id="268" name="Google Shape;268;p17"/>
          <p:cNvSpPr/>
          <p:nvPr/>
        </p:nvSpPr>
        <p:spPr>
          <a:xfrm>
            <a:off x="1978024" y="3109913"/>
            <a:ext cx="658368" cy="603504"/>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Arial"/>
                <a:ea typeface="Arial"/>
                <a:cs typeface="Arial"/>
                <a:sym typeface="Arial"/>
              </a:rPr>
              <a:t>1</a:t>
            </a:r>
            <a:endParaRPr/>
          </a:p>
        </p:txBody>
      </p:sp>
      <p:sp>
        <p:nvSpPr>
          <p:cNvPr descr="Wide downward diagonal" id="269" name="Google Shape;269;p17"/>
          <p:cNvSpPr/>
          <p:nvPr/>
        </p:nvSpPr>
        <p:spPr>
          <a:xfrm>
            <a:off x="1312862" y="1902541"/>
            <a:ext cx="658368" cy="603504"/>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descr="Wide downward diagonal" id="270" name="Google Shape;270;p17"/>
          <p:cNvSpPr/>
          <p:nvPr/>
        </p:nvSpPr>
        <p:spPr>
          <a:xfrm>
            <a:off x="1979612" y="1902541"/>
            <a:ext cx="658368" cy="603504"/>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descr="Wide downward diagonal" id="271" name="Google Shape;271;p17"/>
          <p:cNvSpPr/>
          <p:nvPr/>
        </p:nvSpPr>
        <p:spPr>
          <a:xfrm>
            <a:off x="2646362" y="3109913"/>
            <a:ext cx="658368" cy="603504"/>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Arial"/>
                <a:ea typeface="Arial"/>
                <a:cs typeface="Arial"/>
                <a:sym typeface="Arial"/>
              </a:rPr>
              <a:t>14</a:t>
            </a:r>
            <a:endParaRPr/>
          </a:p>
        </p:txBody>
      </p:sp>
      <p:sp>
        <p:nvSpPr>
          <p:cNvPr descr="Wide downward diagonal" id="272" name="Google Shape;272;p17"/>
          <p:cNvSpPr/>
          <p:nvPr/>
        </p:nvSpPr>
        <p:spPr>
          <a:xfrm>
            <a:off x="3313112" y="3109913"/>
            <a:ext cx="658368" cy="603504"/>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descr="80%" id="273" name="Google Shape;273;p17"/>
          <p:cNvSpPr/>
          <p:nvPr/>
        </p:nvSpPr>
        <p:spPr>
          <a:xfrm>
            <a:off x="2646362" y="1902541"/>
            <a:ext cx="658368" cy="603504"/>
          </a:xfrm>
          <a:prstGeom prst="rect">
            <a:avLst/>
          </a:prstGeom>
          <a:solidFill>
            <a:srgbClr val="FF00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descr="Dark horizontal" id="274" name="Google Shape;274;p17"/>
          <p:cNvSpPr/>
          <p:nvPr/>
        </p:nvSpPr>
        <p:spPr>
          <a:xfrm>
            <a:off x="646112" y="2506663"/>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descr="80%" id="275" name="Google Shape;275;p17"/>
          <p:cNvSpPr/>
          <p:nvPr/>
        </p:nvSpPr>
        <p:spPr>
          <a:xfrm>
            <a:off x="3313112" y="2506663"/>
            <a:ext cx="658368" cy="603504"/>
          </a:xfrm>
          <a:prstGeom prst="rect">
            <a:avLst/>
          </a:prstGeom>
          <a:solidFill>
            <a:srgbClr val="FF00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descr="Dark horizontal" id="276" name="Google Shape;276;p17"/>
          <p:cNvSpPr/>
          <p:nvPr/>
        </p:nvSpPr>
        <p:spPr>
          <a:xfrm>
            <a:off x="646112" y="1902541"/>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descr="80%" id="277" name="Google Shape;277;p17"/>
          <p:cNvSpPr/>
          <p:nvPr/>
        </p:nvSpPr>
        <p:spPr>
          <a:xfrm>
            <a:off x="3313112" y="1902541"/>
            <a:ext cx="658368" cy="603504"/>
          </a:xfrm>
          <a:prstGeom prst="rect">
            <a:avLst/>
          </a:prstGeom>
          <a:solidFill>
            <a:srgbClr val="FF00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descr="Dark horizontal" id="278" name="Google Shape;278;p17"/>
          <p:cNvSpPr/>
          <p:nvPr/>
        </p:nvSpPr>
        <p:spPr>
          <a:xfrm>
            <a:off x="646112" y="1291355"/>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descr="80%" id="279" name="Google Shape;279;p17"/>
          <p:cNvSpPr/>
          <p:nvPr/>
        </p:nvSpPr>
        <p:spPr>
          <a:xfrm>
            <a:off x="2646362" y="1291355"/>
            <a:ext cx="658368" cy="603504"/>
          </a:xfrm>
          <a:prstGeom prst="rect">
            <a:avLst/>
          </a:prstGeom>
          <a:solidFill>
            <a:srgbClr val="FF00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descr="80%" id="280" name="Google Shape;280;p17"/>
          <p:cNvSpPr/>
          <p:nvPr/>
        </p:nvSpPr>
        <p:spPr>
          <a:xfrm>
            <a:off x="1979612" y="1291355"/>
            <a:ext cx="658368" cy="603504"/>
          </a:xfrm>
          <a:prstGeom prst="rect">
            <a:avLst/>
          </a:prstGeom>
          <a:solidFill>
            <a:srgbClr val="FF00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descr="80%" id="281" name="Google Shape;281;p17"/>
          <p:cNvSpPr/>
          <p:nvPr/>
        </p:nvSpPr>
        <p:spPr>
          <a:xfrm>
            <a:off x="3313112" y="1291355"/>
            <a:ext cx="658368" cy="603504"/>
          </a:xfrm>
          <a:prstGeom prst="rect">
            <a:avLst/>
          </a:prstGeom>
          <a:solidFill>
            <a:srgbClr val="FF00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descr="Dark horizontal" id="282" name="Google Shape;282;p17"/>
          <p:cNvSpPr/>
          <p:nvPr/>
        </p:nvSpPr>
        <p:spPr>
          <a:xfrm>
            <a:off x="646112" y="3716337"/>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Arial"/>
                <a:ea typeface="Arial"/>
                <a:cs typeface="Arial"/>
                <a:sym typeface="Arial"/>
              </a:rPr>
              <a:t>2</a:t>
            </a:r>
            <a:endParaRPr/>
          </a:p>
        </p:txBody>
      </p:sp>
      <p:sp>
        <p:nvSpPr>
          <p:cNvPr descr="Dark horizontal" id="283" name="Google Shape;283;p17"/>
          <p:cNvSpPr/>
          <p:nvPr/>
        </p:nvSpPr>
        <p:spPr>
          <a:xfrm>
            <a:off x="1978024" y="3716337"/>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descr="Dark horizontal" id="284" name="Google Shape;284;p17"/>
          <p:cNvSpPr/>
          <p:nvPr/>
        </p:nvSpPr>
        <p:spPr>
          <a:xfrm>
            <a:off x="1309687" y="3716337"/>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8475" lIns="96975" spcFirstLastPara="1" rIns="96975" wrap="square" tIns="48475">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descr="Dark horizontal" id="285" name="Google Shape;285;p17"/>
          <p:cNvSpPr/>
          <p:nvPr/>
        </p:nvSpPr>
        <p:spPr>
          <a:xfrm>
            <a:off x="646112" y="3109913"/>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descr="Dark horizontal" id="286" name="Google Shape;286;p17"/>
          <p:cNvSpPr/>
          <p:nvPr/>
        </p:nvSpPr>
        <p:spPr>
          <a:xfrm>
            <a:off x="1309687" y="3109913"/>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Arial"/>
                <a:ea typeface="Arial"/>
                <a:cs typeface="Arial"/>
                <a:sym typeface="Arial"/>
              </a:rPr>
              <a:t>4</a:t>
            </a:r>
            <a:endParaRPr/>
          </a:p>
        </p:txBody>
      </p:sp>
      <p:sp>
        <p:nvSpPr>
          <p:cNvPr descr="Dark horizontal" id="287" name="Google Shape;287;p17"/>
          <p:cNvSpPr/>
          <p:nvPr/>
        </p:nvSpPr>
        <p:spPr>
          <a:xfrm>
            <a:off x="2646362" y="3716337"/>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rgbClr val="FFFFFF"/>
              </a:solidFill>
              <a:latin typeface="Arial"/>
              <a:ea typeface="Arial"/>
              <a:cs typeface="Arial"/>
              <a:sym typeface="Arial"/>
            </a:endParaRPr>
          </a:p>
        </p:txBody>
      </p:sp>
      <p:sp>
        <p:nvSpPr>
          <p:cNvPr id="288" name="Google Shape;288;p17"/>
          <p:cNvSpPr/>
          <p:nvPr/>
        </p:nvSpPr>
        <p:spPr>
          <a:xfrm>
            <a:off x="439889" y="1461583"/>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5</a:t>
            </a:r>
            <a:endParaRPr/>
          </a:p>
        </p:txBody>
      </p:sp>
      <p:sp>
        <p:nvSpPr>
          <p:cNvPr id="289" name="Google Shape;289;p17"/>
          <p:cNvSpPr/>
          <p:nvPr/>
        </p:nvSpPr>
        <p:spPr>
          <a:xfrm>
            <a:off x="439889" y="2072769"/>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4</a:t>
            </a:r>
            <a:endParaRPr/>
          </a:p>
        </p:txBody>
      </p:sp>
      <p:sp>
        <p:nvSpPr>
          <p:cNvPr id="290" name="Google Shape;290;p17"/>
          <p:cNvSpPr/>
          <p:nvPr/>
        </p:nvSpPr>
        <p:spPr>
          <a:xfrm>
            <a:off x="439889" y="2676891"/>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3</a:t>
            </a:r>
            <a:endParaRPr/>
          </a:p>
        </p:txBody>
      </p:sp>
      <p:sp>
        <p:nvSpPr>
          <p:cNvPr id="291" name="Google Shape;291;p17"/>
          <p:cNvSpPr/>
          <p:nvPr/>
        </p:nvSpPr>
        <p:spPr>
          <a:xfrm>
            <a:off x="439889" y="3280141"/>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2</a:t>
            </a:r>
            <a:endParaRPr/>
          </a:p>
        </p:txBody>
      </p:sp>
      <p:sp>
        <p:nvSpPr>
          <p:cNvPr id="292" name="Google Shape;292;p17"/>
          <p:cNvSpPr/>
          <p:nvPr/>
        </p:nvSpPr>
        <p:spPr>
          <a:xfrm>
            <a:off x="439889" y="3886565"/>
            <a:ext cx="198457" cy="263048"/>
          </a:xfrm>
          <a:prstGeom prst="rect">
            <a:avLst/>
          </a:prstGeom>
          <a:noFill/>
          <a:ln>
            <a:noFill/>
          </a:ln>
        </p:spPr>
        <p:txBody>
          <a:bodyPr anchorCtr="0" anchor="t" bIns="23550" lIns="48825" spcFirstLastPara="1" rIns="48825" wrap="square" tIns="23550">
            <a:spAutoFit/>
          </a:bodyPr>
          <a:lstStyle/>
          <a:p>
            <a:pPr indent="0" lvl="0" marL="0" marR="0" rtl="0" algn="l">
              <a:spcBef>
                <a:spcPts val="0"/>
              </a:spcBef>
              <a:spcAft>
                <a:spcPts val="0"/>
              </a:spcAft>
              <a:buNone/>
            </a:pPr>
            <a:r>
              <a:rPr b="1" lang="en-US" sz="1400">
                <a:solidFill>
                  <a:schemeClr val="dk1"/>
                </a:solidFill>
                <a:latin typeface="Arial"/>
                <a:ea typeface="Arial"/>
                <a:cs typeface="Arial"/>
                <a:sym typeface="Arial"/>
              </a:rPr>
              <a:t>1</a:t>
            </a:r>
            <a:endParaRPr/>
          </a:p>
        </p:txBody>
      </p:sp>
      <p:sp>
        <p:nvSpPr>
          <p:cNvPr id="293" name="Google Shape;293;p17"/>
          <p:cNvSpPr/>
          <p:nvPr/>
        </p:nvSpPr>
        <p:spPr>
          <a:xfrm>
            <a:off x="152400" y="1282700"/>
            <a:ext cx="263525" cy="3051175"/>
          </a:xfrm>
          <a:prstGeom prst="rect">
            <a:avLst/>
          </a:prstGeom>
          <a:solidFill>
            <a:srgbClr val="A8C1FE"/>
          </a:solidFill>
          <a:ln cap="flat" cmpd="sng" w="9525">
            <a:solidFill>
              <a:schemeClr val="dk1"/>
            </a:solidFill>
            <a:prstDash val="solid"/>
            <a:miter lim="800000"/>
            <a:headEnd len="sm" w="sm" type="none"/>
            <a:tailEnd len="sm" w="sm" type="none"/>
          </a:ln>
        </p:spPr>
        <p:txBody>
          <a:bodyPr anchorCtr="0" anchor="ctr" bIns="457200" lIns="0" spcFirstLastPara="1" rIns="0" wrap="square" tIns="457200">
            <a:spAutoFit/>
          </a:bodyPr>
          <a:lstStyle/>
          <a:p>
            <a:pPr indent="0" lvl="0" marL="0" marR="0" rtl="0" algn="ctr">
              <a:spcBef>
                <a:spcPts val="0"/>
              </a:spcBef>
              <a:spcAft>
                <a:spcPts val="0"/>
              </a:spcAft>
              <a:buNone/>
            </a:pPr>
            <a:r>
              <a:rPr b="1" lang="en-US" sz="1400">
                <a:solidFill>
                  <a:srgbClr val="000000"/>
                </a:solidFill>
                <a:latin typeface="Arial"/>
                <a:ea typeface="Arial"/>
                <a:cs typeface="Arial"/>
                <a:sym typeface="Arial"/>
              </a:rPr>
              <a:t>L</a:t>
            </a:r>
            <a:endParaRPr/>
          </a:p>
          <a:p>
            <a:pPr indent="0" lvl="0" marL="0" marR="0" rtl="0" algn="ctr">
              <a:spcBef>
                <a:spcPts val="0"/>
              </a:spcBef>
              <a:spcAft>
                <a:spcPts val="0"/>
              </a:spcAft>
              <a:buNone/>
            </a:pPr>
            <a:r>
              <a:rPr b="1" lang="en-US" sz="1400">
                <a:solidFill>
                  <a:srgbClr val="000000"/>
                </a:solidFill>
                <a:latin typeface="Arial"/>
                <a:ea typeface="Arial"/>
                <a:cs typeface="Arial"/>
                <a:sym typeface="Arial"/>
              </a:rPr>
              <a:t>I</a:t>
            </a:r>
            <a:endParaRPr/>
          </a:p>
          <a:p>
            <a:pPr indent="0" lvl="0" marL="0" marR="0" rtl="0" algn="ctr">
              <a:spcBef>
                <a:spcPts val="0"/>
              </a:spcBef>
              <a:spcAft>
                <a:spcPts val="0"/>
              </a:spcAft>
              <a:buNone/>
            </a:pPr>
            <a:r>
              <a:rPr b="1" lang="en-US" sz="1400">
                <a:solidFill>
                  <a:srgbClr val="000000"/>
                </a:solidFill>
                <a:latin typeface="Arial"/>
                <a:ea typeface="Arial"/>
                <a:cs typeface="Arial"/>
                <a:sym typeface="Arial"/>
              </a:rPr>
              <a:t>K</a:t>
            </a:r>
            <a:endParaRPr/>
          </a:p>
          <a:p>
            <a:pPr indent="0" lvl="0" marL="0" marR="0" rtl="0" algn="ctr">
              <a:spcBef>
                <a:spcPts val="0"/>
              </a:spcBef>
              <a:spcAft>
                <a:spcPts val="0"/>
              </a:spcAft>
              <a:buNone/>
            </a:pPr>
            <a:r>
              <a:rPr b="1" lang="en-US" sz="1400">
                <a:solidFill>
                  <a:srgbClr val="000000"/>
                </a:solidFill>
                <a:latin typeface="Arial"/>
                <a:ea typeface="Arial"/>
                <a:cs typeface="Arial"/>
                <a:sym typeface="Arial"/>
              </a:rPr>
              <a:t>E</a:t>
            </a:r>
            <a:endParaRPr/>
          </a:p>
          <a:p>
            <a:pPr indent="0" lvl="0" marL="0" marR="0" rtl="0" algn="ctr">
              <a:spcBef>
                <a:spcPts val="0"/>
              </a:spcBef>
              <a:spcAft>
                <a:spcPts val="0"/>
              </a:spcAft>
              <a:buNone/>
            </a:pPr>
            <a:r>
              <a:rPr b="1" lang="en-US" sz="1400">
                <a:solidFill>
                  <a:srgbClr val="000000"/>
                </a:solidFill>
                <a:latin typeface="Arial"/>
                <a:ea typeface="Arial"/>
                <a:cs typeface="Arial"/>
                <a:sym typeface="Arial"/>
              </a:rPr>
              <a:t>L</a:t>
            </a:r>
            <a:endParaRPr/>
          </a:p>
          <a:p>
            <a:pPr indent="0" lvl="0" marL="0" marR="0" rtl="0" algn="ctr">
              <a:spcBef>
                <a:spcPts val="0"/>
              </a:spcBef>
              <a:spcAft>
                <a:spcPts val="0"/>
              </a:spcAft>
              <a:buNone/>
            </a:pPr>
            <a:r>
              <a:rPr b="1" lang="en-US" sz="1400">
                <a:solidFill>
                  <a:srgbClr val="000000"/>
                </a:solidFill>
                <a:latin typeface="Arial"/>
                <a:ea typeface="Arial"/>
                <a:cs typeface="Arial"/>
                <a:sym typeface="Arial"/>
              </a:rPr>
              <a:t>I</a:t>
            </a:r>
            <a:endParaRPr/>
          </a:p>
          <a:p>
            <a:pPr indent="0" lvl="0" marL="0" marR="0" rtl="0" algn="ctr">
              <a:spcBef>
                <a:spcPts val="0"/>
              </a:spcBef>
              <a:spcAft>
                <a:spcPts val="0"/>
              </a:spcAft>
              <a:buNone/>
            </a:pPr>
            <a:r>
              <a:rPr b="1" lang="en-US" sz="1400">
                <a:solidFill>
                  <a:srgbClr val="000000"/>
                </a:solidFill>
                <a:latin typeface="Arial"/>
                <a:ea typeface="Arial"/>
                <a:cs typeface="Arial"/>
                <a:sym typeface="Arial"/>
              </a:rPr>
              <a:t>H</a:t>
            </a:r>
            <a:endParaRPr/>
          </a:p>
          <a:p>
            <a:pPr indent="0" lvl="0" marL="0" marR="0" rtl="0" algn="ctr">
              <a:spcBef>
                <a:spcPts val="0"/>
              </a:spcBef>
              <a:spcAft>
                <a:spcPts val="0"/>
              </a:spcAft>
              <a:buNone/>
            </a:pPr>
            <a:r>
              <a:rPr b="1" lang="en-US" sz="1400">
                <a:solidFill>
                  <a:srgbClr val="000000"/>
                </a:solidFill>
                <a:latin typeface="Arial"/>
                <a:ea typeface="Arial"/>
                <a:cs typeface="Arial"/>
                <a:sym typeface="Arial"/>
              </a:rPr>
              <a:t>O</a:t>
            </a:r>
            <a:endParaRPr/>
          </a:p>
          <a:p>
            <a:pPr indent="0" lvl="0" marL="0" marR="0" rtl="0" algn="ctr">
              <a:spcBef>
                <a:spcPts val="0"/>
              </a:spcBef>
              <a:spcAft>
                <a:spcPts val="0"/>
              </a:spcAft>
              <a:buNone/>
            </a:pPr>
            <a:r>
              <a:rPr b="1" lang="en-US" sz="1400">
                <a:solidFill>
                  <a:srgbClr val="000000"/>
                </a:solidFill>
                <a:latin typeface="Arial"/>
                <a:ea typeface="Arial"/>
                <a:cs typeface="Arial"/>
                <a:sym typeface="Arial"/>
              </a:rPr>
              <a:t>O</a:t>
            </a:r>
            <a:endParaRPr/>
          </a:p>
          <a:p>
            <a:pPr indent="0" lvl="0" marL="0" marR="0" rtl="0" algn="ctr">
              <a:spcBef>
                <a:spcPts val="0"/>
              </a:spcBef>
              <a:spcAft>
                <a:spcPts val="0"/>
              </a:spcAft>
              <a:buNone/>
            </a:pPr>
            <a:r>
              <a:rPr b="1" lang="en-US" sz="1400">
                <a:solidFill>
                  <a:srgbClr val="000000"/>
                </a:solidFill>
                <a:latin typeface="Arial"/>
                <a:ea typeface="Arial"/>
                <a:cs typeface="Arial"/>
                <a:sym typeface="Arial"/>
              </a:rPr>
              <a:t>D</a:t>
            </a:r>
            <a:endParaRPr sz="1400">
              <a:solidFill>
                <a:schemeClr val="dk1"/>
              </a:solidFill>
              <a:latin typeface="Arial"/>
              <a:ea typeface="Arial"/>
              <a:cs typeface="Arial"/>
              <a:sym typeface="Arial"/>
            </a:endParaRPr>
          </a:p>
        </p:txBody>
      </p:sp>
      <p:sp>
        <p:nvSpPr>
          <p:cNvPr descr="Dark horizontal" id="294" name="Google Shape;294;p17"/>
          <p:cNvSpPr/>
          <p:nvPr/>
        </p:nvSpPr>
        <p:spPr>
          <a:xfrm>
            <a:off x="1312862" y="2506663"/>
            <a:ext cx="658368" cy="603504"/>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600">
              <a:solidFill>
                <a:schemeClr val="dk1"/>
              </a:solidFill>
              <a:latin typeface="Arial"/>
              <a:ea typeface="Arial"/>
              <a:cs typeface="Arial"/>
              <a:sym typeface="Arial"/>
            </a:endParaRPr>
          </a:p>
        </p:txBody>
      </p:sp>
      <p:sp>
        <p:nvSpPr>
          <p:cNvPr id="295" name="Google Shape;295;p17"/>
          <p:cNvSpPr/>
          <p:nvPr/>
        </p:nvSpPr>
        <p:spPr>
          <a:xfrm>
            <a:off x="603250" y="4544110"/>
            <a:ext cx="3327400" cy="222250"/>
          </a:xfrm>
          <a:prstGeom prst="rect">
            <a:avLst/>
          </a:prstGeom>
          <a:solidFill>
            <a:srgbClr val="A8C1FE"/>
          </a:solidFill>
          <a:ln cap="flat" cmpd="sng" w="9525">
            <a:solidFill>
              <a:schemeClr val="dk1"/>
            </a:solidFill>
            <a:prstDash val="solid"/>
            <a:miter lim="800000"/>
            <a:headEnd len="sm" w="sm" type="none"/>
            <a:tailEnd len="sm" w="sm" type="none"/>
          </a:ln>
        </p:spPr>
        <p:txBody>
          <a:bodyPr anchorCtr="0" anchor="t" bIns="0" lIns="0" spcFirstLastPara="1" rIns="0" wrap="square" tIns="0">
            <a:spAutoFit/>
          </a:bodyPr>
          <a:lstStyle/>
          <a:p>
            <a:pPr indent="0" lvl="0" marL="0" marR="0" rtl="0" algn="ctr">
              <a:spcBef>
                <a:spcPts val="0"/>
              </a:spcBef>
              <a:spcAft>
                <a:spcPts val="0"/>
              </a:spcAft>
              <a:buNone/>
            </a:pPr>
            <a:r>
              <a:rPr b="1" lang="en-US" sz="1400">
                <a:solidFill>
                  <a:srgbClr val="000000"/>
                </a:solidFill>
                <a:latin typeface="Arial"/>
                <a:ea typeface="Arial"/>
                <a:cs typeface="Arial"/>
                <a:sym typeface="Arial"/>
              </a:rPr>
              <a:t>CONSEQUENCES</a:t>
            </a:r>
            <a:endParaRPr sz="800">
              <a:solidFill>
                <a:schemeClr val="dk1"/>
              </a:solidFill>
              <a:latin typeface="Arial"/>
              <a:ea typeface="Arial"/>
              <a:cs typeface="Arial"/>
              <a:sym typeface="Arial"/>
            </a:endParaRPr>
          </a:p>
        </p:txBody>
      </p:sp>
      <p:sp>
        <p:nvSpPr>
          <p:cNvPr id="296" name="Google Shape;296;p17"/>
          <p:cNvSpPr txBox="1"/>
          <p:nvPr/>
        </p:nvSpPr>
        <p:spPr>
          <a:xfrm>
            <a:off x="3000663" y="4812470"/>
            <a:ext cx="1174750" cy="1212850"/>
          </a:xfrm>
          <a:prstGeom prst="rect">
            <a:avLst/>
          </a:prstGeom>
          <a:noFill/>
          <a:ln>
            <a:noFill/>
          </a:ln>
        </p:spPr>
        <p:txBody>
          <a:bodyPr anchorCtr="0" anchor="t" bIns="45700" lIns="91425" spcFirstLastPara="1" rIns="91425" wrap="square" tIns="45700">
            <a:spAutoFit/>
          </a:bodyPr>
          <a:lstStyle/>
          <a:p>
            <a:pPr indent="0" lvl="0" marL="0" marR="0" rtl="0" algn="l">
              <a:lnSpc>
                <a:spcPct val="120000"/>
              </a:lnSpc>
              <a:spcBef>
                <a:spcPts val="0"/>
              </a:spcBef>
              <a:spcAft>
                <a:spcPts val="0"/>
              </a:spcAft>
              <a:buNone/>
            </a:pPr>
            <a:r>
              <a:rPr b="1" lang="en-US" sz="1200" u="sng">
                <a:solidFill>
                  <a:schemeClr val="dk1"/>
                </a:solidFill>
                <a:latin typeface="Arial"/>
                <a:ea typeface="Arial"/>
                <a:cs typeface="Arial"/>
                <a:sym typeface="Arial"/>
              </a:rPr>
              <a:t>Approach</a:t>
            </a:r>
            <a:endParaRPr sz="1200" u="sng">
              <a:solidFill>
                <a:schemeClr val="dk1"/>
              </a:solidFill>
              <a:latin typeface="Arial"/>
              <a:ea typeface="Arial"/>
              <a:cs typeface="Arial"/>
              <a:sym typeface="Arial"/>
            </a:endParaRPr>
          </a:p>
          <a:p>
            <a:pPr indent="0" lvl="0" marL="0" marR="0" rtl="0" algn="l">
              <a:lnSpc>
                <a:spcPct val="120000"/>
              </a:lnSpc>
              <a:spcBef>
                <a:spcPts val="0"/>
              </a:spcBef>
              <a:spcAft>
                <a:spcPts val="0"/>
              </a:spcAft>
              <a:buNone/>
            </a:pPr>
            <a:r>
              <a:rPr b="1" lang="en-US" sz="1200">
                <a:solidFill>
                  <a:schemeClr val="dk1"/>
                </a:solidFill>
                <a:latin typeface="Arial"/>
                <a:ea typeface="Arial"/>
                <a:cs typeface="Arial"/>
                <a:sym typeface="Arial"/>
              </a:rPr>
              <a:t>M</a:t>
            </a:r>
            <a:r>
              <a:rPr lang="en-US" sz="1200">
                <a:solidFill>
                  <a:schemeClr val="dk1"/>
                </a:solidFill>
                <a:latin typeface="Arial"/>
                <a:ea typeface="Arial"/>
                <a:cs typeface="Arial"/>
                <a:sym typeface="Arial"/>
              </a:rPr>
              <a:t> - Mitigate</a:t>
            </a:r>
            <a:endParaRPr/>
          </a:p>
          <a:p>
            <a:pPr indent="0" lvl="0" marL="0" marR="0" rtl="0" algn="l">
              <a:lnSpc>
                <a:spcPct val="120000"/>
              </a:lnSpc>
              <a:spcBef>
                <a:spcPts val="0"/>
              </a:spcBef>
              <a:spcAft>
                <a:spcPts val="0"/>
              </a:spcAft>
              <a:buNone/>
            </a:pPr>
            <a:r>
              <a:rPr b="1" lang="en-US" sz="1200">
                <a:solidFill>
                  <a:schemeClr val="dk1"/>
                </a:solidFill>
                <a:latin typeface="Arial"/>
                <a:ea typeface="Arial"/>
                <a:cs typeface="Arial"/>
                <a:sym typeface="Arial"/>
              </a:rPr>
              <a:t>W</a:t>
            </a:r>
            <a:r>
              <a:rPr lang="en-US" sz="1200">
                <a:solidFill>
                  <a:schemeClr val="dk1"/>
                </a:solidFill>
                <a:latin typeface="Arial"/>
                <a:ea typeface="Arial"/>
                <a:cs typeface="Arial"/>
                <a:sym typeface="Arial"/>
              </a:rPr>
              <a:t> - Watch</a:t>
            </a:r>
            <a:endParaRPr/>
          </a:p>
          <a:p>
            <a:pPr indent="0" lvl="0" marL="0" marR="0" rtl="0" algn="l">
              <a:lnSpc>
                <a:spcPct val="120000"/>
              </a:lnSpc>
              <a:spcBef>
                <a:spcPts val="0"/>
              </a:spcBef>
              <a:spcAft>
                <a:spcPts val="0"/>
              </a:spcAft>
              <a:buNone/>
            </a:pPr>
            <a:r>
              <a:rPr b="1" lang="en-US" sz="1200">
                <a:solidFill>
                  <a:schemeClr val="dk1"/>
                </a:solidFill>
                <a:latin typeface="Arial"/>
                <a:ea typeface="Arial"/>
                <a:cs typeface="Arial"/>
                <a:sym typeface="Arial"/>
              </a:rPr>
              <a:t>A</a:t>
            </a:r>
            <a:r>
              <a:rPr lang="en-US" sz="1200">
                <a:solidFill>
                  <a:schemeClr val="dk1"/>
                </a:solidFill>
                <a:latin typeface="Arial"/>
                <a:ea typeface="Arial"/>
                <a:cs typeface="Arial"/>
                <a:sym typeface="Arial"/>
              </a:rPr>
              <a:t> - Accept</a:t>
            </a:r>
            <a:endParaRPr/>
          </a:p>
          <a:p>
            <a:pPr indent="0" lvl="0" marL="0" marR="0" rtl="0" algn="l">
              <a:lnSpc>
                <a:spcPct val="120000"/>
              </a:lnSpc>
              <a:spcBef>
                <a:spcPts val="0"/>
              </a:spcBef>
              <a:spcAft>
                <a:spcPts val="0"/>
              </a:spcAft>
              <a:buNone/>
            </a:pPr>
            <a:r>
              <a:rPr b="1" lang="en-US" sz="1200">
                <a:solidFill>
                  <a:schemeClr val="dk1"/>
                </a:solidFill>
                <a:latin typeface="Arial"/>
                <a:ea typeface="Arial"/>
                <a:cs typeface="Arial"/>
                <a:sym typeface="Arial"/>
              </a:rPr>
              <a:t>R</a:t>
            </a:r>
            <a:r>
              <a:rPr lang="en-US" sz="1200">
                <a:solidFill>
                  <a:schemeClr val="dk1"/>
                </a:solidFill>
                <a:latin typeface="Arial"/>
                <a:ea typeface="Arial"/>
                <a:cs typeface="Arial"/>
                <a:sym typeface="Arial"/>
              </a:rPr>
              <a:t> - Research</a:t>
            </a:r>
            <a:endParaRPr/>
          </a:p>
        </p:txBody>
      </p:sp>
      <p:sp>
        <p:nvSpPr>
          <p:cNvPr descr="Wide downward diagonal" id="297" name="Google Shape;297;p17"/>
          <p:cNvSpPr/>
          <p:nvPr/>
        </p:nvSpPr>
        <p:spPr>
          <a:xfrm>
            <a:off x="212726" y="5504620"/>
            <a:ext cx="652462" cy="307975"/>
          </a:xfrm>
          <a:prstGeom prst="rect">
            <a:avLst/>
          </a:prstGeom>
          <a:solidFill>
            <a:srgbClr val="FFFF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Arial"/>
                <a:ea typeface="Arial"/>
                <a:cs typeface="Arial"/>
                <a:sym typeface="Arial"/>
              </a:rPr>
              <a:t>Med</a:t>
            </a:r>
            <a:endParaRPr/>
          </a:p>
        </p:txBody>
      </p:sp>
      <p:sp>
        <p:nvSpPr>
          <p:cNvPr descr="80%" id="298" name="Google Shape;298;p17"/>
          <p:cNvSpPr/>
          <p:nvPr/>
        </p:nvSpPr>
        <p:spPr>
          <a:xfrm>
            <a:off x="212726" y="5118858"/>
            <a:ext cx="652462" cy="311150"/>
          </a:xfrm>
          <a:prstGeom prst="rect">
            <a:avLst/>
          </a:prstGeom>
          <a:solidFill>
            <a:srgbClr val="FF0000"/>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lt1"/>
                </a:solidFill>
                <a:latin typeface="Arial"/>
                <a:ea typeface="Arial"/>
                <a:cs typeface="Arial"/>
                <a:sym typeface="Arial"/>
              </a:rPr>
              <a:t>High</a:t>
            </a:r>
            <a:endParaRPr/>
          </a:p>
        </p:txBody>
      </p:sp>
      <p:sp>
        <p:nvSpPr>
          <p:cNvPr descr="Dark horizontal" id="299" name="Google Shape;299;p17"/>
          <p:cNvSpPr/>
          <p:nvPr/>
        </p:nvSpPr>
        <p:spPr>
          <a:xfrm>
            <a:off x="212726" y="5888795"/>
            <a:ext cx="652462" cy="309563"/>
          </a:xfrm>
          <a:prstGeom prst="rect">
            <a:avLst/>
          </a:prstGeom>
          <a:solidFill>
            <a:srgbClr val="42B151"/>
          </a:solidFill>
          <a:ln cap="flat" cmpd="sng" w="254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
                <a:solidFill>
                  <a:schemeClr val="dk1"/>
                </a:solidFill>
                <a:latin typeface="Arial"/>
                <a:ea typeface="Arial"/>
                <a:cs typeface="Arial"/>
                <a:sym typeface="Arial"/>
              </a:rPr>
              <a:t>Low</a:t>
            </a:r>
            <a:endParaRPr/>
          </a:p>
        </p:txBody>
      </p:sp>
      <p:sp>
        <p:nvSpPr>
          <p:cNvPr id="300" name="Google Shape;300;p17"/>
          <p:cNvSpPr txBox="1"/>
          <p:nvPr/>
        </p:nvSpPr>
        <p:spPr>
          <a:xfrm>
            <a:off x="131763" y="4850570"/>
            <a:ext cx="885955"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u="sng">
                <a:solidFill>
                  <a:schemeClr val="dk1"/>
                </a:solidFill>
                <a:latin typeface="Arial"/>
                <a:ea typeface="Arial"/>
                <a:cs typeface="Arial"/>
                <a:sym typeface="Arial"/>
              </a:rPr>
              <a:t>Criticality</a:t>
            </a:r>
            <a:endParaRPr/>
          </a:p>
        </p:txBody>
      </p:sp>
      <p:sp>
        <p:nvSpPr>
          <p:cNvPr id="301" name="Google Shape;301;p17"/>
          <p:cNvSpPr txBox="1"/>
          <p:nvPr/>
        </p:nvSpPr>
        <p:spPr>
          <a:xfrm>
            <a:off x="996951" y="4812470"/>
            <a:ext cx="2095500" cy="1212850"/>
          </a:xfrm>
          <a:prstGeom prst="rect">
            <a:avLst/>
          </a:prstGeom>
          <a:noFill/>
          <a:ln>
            <a:noFill/>
          </a:ln>
        </p:spPr>
        <p:txBody>
          <a:bodyPr anchorCtr="0" anchor="t" bIns="45700" lIns="91425" spcFirstLastPara="1" rIns="91425" wrap="square" tIns="45700">
            <a:spAutoFit/>
          </a:bodyPr>
          <a:lstStyle/>
          <a:p>
            <a:pPr indent="-292100" lvl="0" marL="292100" marR="0" rtl="0" algn="l">
              <a:lnSpc>
                <a:spcPct val="120000"/>
              </a:lnSpc>
              <a:spcBef>
                <a:spcPts val="0"/>
              </a:spcBef>
              <a:spcAft>
                <a:spcPts val="0"/>
              </a:spcAft>
              <a:buNone/>
            </a:pPr>
            <a:r>
              <a:rPr b="1" lang="en-US" sz="1200" u="sng">
                <a:solidFill>
                  <a:schemeClr val="dk1"/>
                </a:solidFill>
                <a:latin typeface="Arial"/>
                <a:ea typeface="Arial"/>
                <a:cs typeface="Arial"/>
                <a:sym typeface="Arial"/>
              </a:rPr>
              <a:t>L x C Trend</a:t>
            </a:r>
            <a:endParaRPr sz="1200" u="sng">
              <a:solidFill>
                <a:schemeClr val="dk1"/>
              </a:solidFill>
              <a:latin typeface="Arial"/>
              <a:ea typeface="Arial"/>
              <a:cs typeface="Arial"/>
              <a:sym typeface="Arial"/>
            </a:endParaRPr>
          </a:p>
          <a:p>
            <a:pPr indent="-292100" lvl="0" marL="292100" marR="0" rtl="0" algn="l">
              <a:lnSpc>
                <a:spcPct val="120000"/>
              </a:lnSpc>
              <a:spcBef>
                <a:spcPts val="0"/>
              </a:spcBef>
              <a:spcAft>
                <a:spcPts val="0"/>
              </a:spcAft>
              <a:buNone/>
            </a:pPr>
            <a:r>
              <a:rPr lang="en-US" sz="1200">
                <a:solidFill>
                  <a:schemeClr val="dk1"/>
                </a:solidFill>
                <a:latin typeface="Arial"/>
                <a:ea typeface="Arial"/>
                <a:cs typeface="Arial"/>
                <a:sym typeface="Arial"/>
              </a:rPr>
              <a:t>	Decreasing (Improving)</a:t>
            </a:r>
            <a:endParaRPr/>
          </a:p>
          <a:p>
            <a:pPr indent="-292100" lvl="0" marL="292100" marR="0" rtl="0" algn="l">
              <a:lnSpc>
                <a:spcPct val="120000"/>
              </a:lnSpc>
              <a:spcBef>
                <a:spcPts val="0"/>
              </a:spcBef>
              <a:spcAft>
                <a:spcPts val="0"/>
              </a:spcAft>
              <a:buNone/>
            </a:pPr>
            <a:r>
              <a:rPr lang="en-US" sz="1200">
                <a:solidFill>
                  <a:schemeClr val="dk1"/>
                </a:solidFill>
                <a:latin typeface="Arial"/>
                <a:ea typeface="Arial"/>
                <a:cs typeface="Arial"/>
                <a:sym typeface="Arial"/>
              </a:rPr>
              <a:t>	Increasing (Worsening)</a:t>
            </a:r>
            <a:endParaRPr/>
          </a:p>
          <a:p>
            <a:pPr indent="-292100" lvl="0" marL="292100" marR="0" rtl="0" algn="l">
              <a:lnSpc>
                <a:spcPct val="120000"/>
              </a:lnSpc>
              <a:spcBef>
                <a:spcPts val="0"/>
              </a:spcBef>
              <a:spcAft>
                <a:spcPts val="0"/>
              </a:spcAft>
              <a:buNone/>
            </a:pPr>
            <a:r>
              <a:rPr lang="en-US" sz="1200">
                <a:solidFill>
                  <a:schemeClr val="dk1"/>
                </a:solidFill>
                <a:latin typeface="Arial"/>
                <a:ea typeface="Arial"/>
                <a:cs typeface="Arial"/>
                <a:sym typeface="Arial"/>
              </a:rPr>
              <a:t>	Unchanged</a:t>
            </a:r>
            <a:endParaRPr/>
          </a:p>
          <a:p>
            <a:pPr indent="-292100" lvl="0" marL="292100" marR="0" rtl="0" algn="l">
              <a:lnSpc>
                <a:spcPct val="120000"/>
              </a:lnSpc>
              <a:spcBef>
                <a:spcPts val="0"/>
              </a:spcBef>
              <a:spcAft>
                <a:spcPts val="0"/>
              </a:spcAft>
              <a:buNone/>
            </a:pPr>
            <a:r>
              <a:rPr lang="en-US" sz="1200">
                <a:solidFill>
                  <a:schemeClr val="dk1"/>
                </a:solidFill>
                <a:latin typeface="Arial"/>
                <a:ea typeface="Arial"/>
                <a:cs typeface="Arial"/>
                <a:sym typeface="Arial"/>
              </a:rPr>
              <a:t>	New Since Last Period</a:t>
            </a:r>
            <a:endParaRPr sz="1200" u="sng">
              <a:solidFill>
                <a:schemeClr val="dk1"/>
              </a:solidFill>
              <a:latin typeface="Arial"/>
              <a:ea typeface="Arial"/>
              <a:cs typeface="Arial"/>
              <a:sym typeface="Arial"/>
            </a:endParaRPr>
          </a:p>
        </p:txBody>
      </p:sp>
      <p:sp>
        <p:nvSpPr>
          <p:cNvPr id="302" name="Google Shape;302;p17"/>
          <p:cNvSpPr/>
          <p:nvPr/>
        </p:nvSpPr>
        <p:spPr>
          <a:xfrm>
            <a:off x="1147763" y="5783383"/>
            <a:ext cx="127000" cy="144463"/>
          </a:xfrm>
          <a:prstGeom prst="rect">
            <a:avLst/>
          </a:prstGeom>
          <a:no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303" name="Google Shape;303;p17"/>
          <p:cNvSpPr/>
          <p:nvPr/>
        </p:nvSpPr>
        <p:spPr>
          <a:xfrm>
            <a:off x="1050926" y="6028495"/>
            <a:ext cx="2783209" cy="529376"/>
          </a:xfrm>
          <a:prstGeom prst="rect">
            <a:avLst/>
          </a:prstGeom>
          <a:noFill/>
          <a:ln>
            <a:noFill/>
          </a:ln>
        </p:spPr>
        <p:txBody>
          <a:bodyPr anchorCtr="0" anchor="t" bIns="45700" lIns="91425" spcFirstLastPara="1" rIns="91425" wrap="square" tIns="45700">
            <a:spAutoFit/>
          </a:bodyPr>
          <a:lstStyle/>
          <a:p>
            <a:pPr indent="-292100" lvl="0" marL="292100" marR="0" rtl="0" algn="l">
              <a:lnSpc>
                <a:spcPct val="120000"/>
              </a:lnSpc>
              <a:spcBef>
                <a:spcPts val="0"/>
              </a:spcBef>
              <a:spcAft>
                <a:spcPts val="0"/>
              </a:spcAft>
              <a:buNone/>
            </a:pPr>
            <a:r>
              <a:rPr b="1" lang="en-US" sz="1200" u="sng">
                <a:solidFill>
                  <a:schemeClr val="dk1"/>
                </a:solidFill>
                <a:latin typeface="Arial"/>
                <a:ea typeface="Arial"/>
                <a:cs typeface="Arial"/>
                <a:sym typeface="Arial"/>
              </a:rPr>
              <a:t>Affinity</a:t>
            </a:r>
            <a:r>
              <a:rPr b="1" lang="en-US" sz="1200">
                <a:solidFill>
                  <a:schemeClr val="dk1"/>
                </a:solidFill>
                <a:latin typeface="Arial"/>
                <a:ea typeface="Arial"/>
                <a:cs typeface="Arial"/>
                <a:sym typeface="Arial"/>
              </a:rPr>
              <a:t> </a:t>
            </a:r>
            <a:r>
              <a:rPr lang="en-US" sz="1200">
                <a:solidFill>
                  <a:schemeClr val="dk1"/>
                </a:solidFill>
                <a:latin typeface="Arial"/>
                <a:ea typeface="Arial"/>
                <a:cs typeface="Arial"/>
                <a:sym typeface="Arial"/>
              </a:rPr>
              <a:t>  </a:t>
            </a:r>
            <a:r>
              <a:rPr b="1" lang="en-US" sz="1200">
                <a:solidFill>
                  <a:schemeClr val="dk1"/>
                </a:solidFill>
                <a:latin typeface="Arial"/>
                <a:ea typeface="Arial"/>
                <a:cs typeface="Arial"/>
                <a:sym typeface="Arial"/>
              </a:rPr>
              <a:t>T </a:t>
            </a:r>
            <a:r>
              <a:rPr lang="en-US" sz="1200">
                <a:solidFill>
                  <a:schemeClr val="dk1"/>
                </a:solidFill>
                <a:latin typeface="Arial"/>
                <a:ea typeface="Arial"/>
                <a:cs typeface="Arial"/>
                <a:sym typeface="Arial"/>
              </a:rPr>
              <a:t>- Technical 	</a:t>
            </a:r>
            <a:r>
              <a:rPr b="1" lang="en-US" sz="1200">
                <a:solidFill>
                  <a:schemeClr val="dk1"/>
                </a:solidFill>
                <a:latin typeface="Arial"/>
                <a:ea typeface="Arial"/>
                <a:cs typeface="Arial"/>
                <a:sym typeface="Arial"/>
              </a:rPr>
              <a:t>C </a:t>
            </a:r>
            <a:r>
              <a:rPr lang="en-US" sz="1200">
                <a:solidFill>
                  <a:schemeClr val="dk1"/>
                </a:solidFill>
                <a:latin typeface="Arial"/>
                <a:ea typeface="Arial"/>
                <a:cs typeface="Arial"/>
                <a:sym typeface="Arial"/>
              </a:rPr>
              <a:t>- Cost</a:t>
            </a:r>
            <a:endParaRPr/>
          </a:p>
          <a:p>
            <a:pPr indent="-292100" lvl="0" marL="292100" marR="0" rtl="0" algn="l">
              <a:lnSpc>
                <a:spcPct val="120000"/>
              </a:lnSpc>
              <a:spcBef>
                <a:spcPts val="0"/>
              </a:spcBef>
              <a:spcAft>
                <a:spcPts val="0"/>
              </a:spcAft>
              <a:buNone/>
            </a:pPr>
            <a:r>
              <a:rPr lang="en-US" sz="1200">
                <a:solidFill>
                  <a:schemeClr val="dk1"/>
                </a:solidFill>
                <a:latin typeface="Arial"/>
                <a:ea typeface="Arial"/>
                <a:cs typeface="Arial"/>
                <a:sym typeface="Arial"/>
              </a:rPr>
              <a:t>               </a:t>
            </a:r>
            <a:r>
              <a:rPr b="1" lang="en-US" sz="1200">
                <a:solidFill>
                  <a:schemeClr val="dk1"/>
                </a:solidFill>
                <a:latin typeface="Arial"/>
                <a:ea typeface="Arial"/>
                <a:cs typeface="Arial"/>
                <a:sym typeface="Arial"/>
              </a:rPr>
              <a:t>Sa </a:t>
            </a:r>
            <a:r>
              <a:rPr lang="en-US" sz="1200">
                <a:solidFill>
                  <a:schemeClr val="dk1"/>
                </a:solidFill>
                <a:latin typeface="Arial"/>
                <a:ea typeface="Arial"/>
                <a:cs typeface="Arial"/>
                <a:sym typeface="Arial"/>
              </a:rPr>
              <a:t>- Safety  	</a:t>
            </a:r>
            <a:r>
              <a:rPr b="1" lang="en-US" sz="1200">
                <a:solidFill>
                  <a:schemeClr val="dk1"/>
                </a:solidFill>
                <a:latin typeface="Arial"/>
                <a:ea typeface="Arial"/>
                <a:cs typeface="Arial"/>
                <a:sym typeface="Arial"/>
              </a:rPr>
              <a:t>Sc </a:t>
            </a:r>
            <a:r>
              <a:rPr lang="en-US" sz="1200">
                <a:solidFill>
                  <a:schemeClr val="dk1"/>
                </a:solidFill>
                <a:latin typeface="Arial"/>
                <a:ea typeface="Arial"/>
                <a:cs typeface="Arial"/>
                <a:sym typeface="Arial"/>
              </a:rPr>
              <a:t>- Schedule</a:t>
            </a:r>
            <a:endParaRPr sz="1200" u="sng">
              <a:solidFill>
                <a:schemeClr val="dk1"/>
              </a:solidFill>
              <a:latin typeface="Arial"/>
              <a:ea typeface="Arial"/>
              <a:cs typeface="Arial"/>
              <a:sym typeface="Arial"/>
            </a:endParaRPr>
          </a:p>
        </p:txBody>
      </p:sp>
      <p:graphicFrame>
        <p:nvGraphicFramePr>
          <p:cNvPr id="304" name="Google Shape;304;p17"/>
          <p:cNvGraphicFramePr/>
          <p:nvPr/>
        </p:nvGraphicFramePr>
        <p:xfrm>
          <a:off x="4153876" y="1285631"/>
          <a:ext cx="3000000" cy="3000000"/>
        </p:xfrm>
        <a:graphic>
          <a:graphicData uri="http://schemas.openxmlformats.org/drawingml/2006/table">
            <a:tbl>
              <a:tblPr bandRow="1" firstRow="1">
                <a:noFill/>
                <a:tableStyleId>{D819E6BF-192C-4BAC-A3F6-2624D3FAB741}</a:tableStyleId>
              </a:tblPr>
              <a:tblGrid>
                <a:gridCol w="679325"/>
                <a:gridCol w="830300"/>
                <a:gridCol w="3290975"/>
              </a:tblGrid>
              <a:tr h="509850">
                <a:tc>
                  <a:txBody>
                    <a:bodyPr/>
                    <a:lstStyle/>
                    <a:p>
                      <a:pPr indent="0" lvl="0" marL="0" marR="0" rtl="0" algn="ctr">
                        <a:spcBef>
                          <a:spcPts val="0"/>
                        </a:spcBef>
                        <a:spcAft>
                          <a:spcPts val="0"/>
                        </a:spcAft>
                        <a:buNone/>
                      </a:pPr>
                      <a:r>
                        <a:rPr lang="en-US" sz="1200">
                          <a:latin typeface="Arial"/>
                          <a:ea typeface="Arial"/>
                          <a:cs typeface="Arial"/>
                          <a:sym typeface="Arial"/>
                        </a:rPr>
                        <a:t>Risk ID</a:t>
                      </a:r>
                      <a:endParaRPr/>
                    </a:p>
                    <a:p>
                      <a:pPr indent="0" lvl="0" marL="0" marR="0" rtl="0" algn="ctr">
                        <a:spcBef>
                          <a:spcPts val="0"/>
                        </a:spcBef>
                        <a:spcAft>
                          <a:spcPts val="0"/>
                        </a:spcAft>
                        <a:buNone/>
                      </a:pPr>
                      <a:r>
                        <a:rPr lang="en-US" sz="1200">
                          <a:latin typeface="Arial"/>
                          <a:ea typeface="Arial"/>
                          <a:cs typeface="Arial"/>
                          <a:sym typeface="Arial"/>
                        </a:rPr>
                        <a:t>Trend</a:t>
                      </a:r>
                      <a:endParaRPr/>
                    </a:p>
                  </a:txBody>
                  <a:tcPr marT="0" marB="0" marR="0" marL="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200">
                          <a:latin typeface="Arial"/>
                          <a:ea typeface="Arial"/>
                          <a:cs typeface="Arial"/>
                          <a:sym typeface="Arial"/>
                        </a:rPr>
                        <a:t>Approach</a:t>
                      </a:r>
                      <a:endParaRPr/>
                    </a:p>
                    <a:p>
                      <a:pPr indent="0" lvl="0" marL="0" marR="0" rtl="0" algn="ctr">
                        <a:spcBef>
                          <a:spcPts val="0"/>
                        </a:spcBef>
                        <a:spcAft>
                          <a:spcPts val="0"/>
                        </a:spcAft>
                        <a:buNone/>
                      </a:pPr>
                      <a:r>
                        <a:rPr i="1" lang="en-US" sz="1200">
                          <a:latin typeface="Arial"/>
                          <a:ea typeface="Arial"/>
                          <a:cs typeface="Arial"/>
                          <a:sym typeface="Arial"/>
                        </a:rPr>
                        <a:t>Affinity</a:t>
                      </a:r>
                      <a:endParaRPr/>
                    </a:p>
                  </a:txBody>
                  <a:tcPr marT="0" marB="0" marR="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lang="en-US" sz="1200">
                          <a:latin typeface="Arial"/>
                          <a:ea typeface="Arial"/>
                          <a:cs typeface="Arial"/>
                          <a:sym typeface="Arial"/>
                        </a:rPr>
                        <a:t>Astrobee Risk</a:t>
                      </a:r>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chemeClr val="dk1"/>
                        </a:buClr>
                        <a:buSzPts val="1200"/>
                        <a:buFont typeface="Arial"/>
                        <a:buNone/>
                      </a:pPr>
                      <a:r>
                        <a:rPr b="1" lang="en-US" sz="1200" u="none" cap="none" strike="noStrike">
                          <a:latin typeface="Arial"/>
                          <a:ea typeface="Arial"/>
                          <a:cs typeface="Arial"/>
                          <a:sym typeface="Arial"/>
                        </a:rPr>
                        <a:t>1</a:t>
                      </a:r>
                      <a:endParaRPr/>
                    </a:p>
                    <a:p>
                      <a:pPr indent="0" lvl="0" marL="0" marR="0" rtl="0" algn="ctr">
                        <a:lnSpc>
                          <a:spcPct val="100000"/>
                        </a:lnSpc>
                        <a:spcBef>
                          <a:spcPts val="0"/>
                        </a:spcBef>
                        <a:spcAft>
                          <a:spcPts val="0"/>
                        </a:spcAft>
                        <a:buClr>
                          <a:schemeClr val="dk1"/>
                        </a:buClr>
                        <a:buSzPts val="1200"/>
                        <a:buFont typeface="Calibri"/>
                        <a:buNone/>
                      </a:pPr>
                      <a:r>
                        <a:t/>
                      </a:r>
                      <a:endParaRPr b="1" i="0" sz="1200" u="none" cap="none" strike="noStrike">
                        <a:solidFill>
                          <a:schemeClr val="dk1"/>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200">
                          <a:latin typeface="Arial"/>
                          <a:ea typeface="Arial"/>
                          <a:cs typeface="Arial"/>
                          <a:sym typeface="Arial"/>
                        </a:rPr>
                        <a:t>M</a:t>
                      </a:r>
                      <a:endParaRPr/>
                    </a:p>
                    <a:p>
                      <a:pPr indent="0" lvl="0" marL="0" marR="0" rtl="0" algn="ctr">
                        <a:spcBef>
                          <a:spcPts val="0"/>
                        </a:spcBef>
                        <a:spcAft>
                          <a:spcPts val="0"/>
                        </a:spcAft>
                        <a:buNone/>
                      </a:pPr>
                      <a:r>
                        <a:rPr i="1" lang="en-US" sz="1200">
                          <a:latin typeface="Arial"/>
                          <a:ea typeface="Arial"/>
                          <a:cs typeface="Arial"/>
                          <a:sym typeface="Arial"/>
                        </a:rPr>
                        <a:t>T</a:t>
                      </a:r>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Arial"/>
                          <a:ea typeface="Arial"/>
                          <a:cs typeface="Arial"/>
                          <a:sym typeface="Arial"/>
                        </a:rPr>
                        <a:t>Pose accuracy with vision-based navigation</a:t>
                      </a:r>
                      <a:br>
                        <a:rPr lang="en-US" sz="1200">
                          <a:latin typeface="Arial"/>
                          <a:ea typeface="Arial"/>
                          <a:cs typeface="Arial"/>
                          <a:sym typeface="Arial"/>
                        </a:rPr>
                      </a:br>
                      <a:r>
                        <a:rPr lang="en-US" sz="1200">
                          <a:latin typeface="Arial"/>
                          <a:ea typeface="Arial"/>
                          <a:cs typeface="Arial"/>
                          <a:sym typeface="Arial"/>
                        </a:rPr>
                        <a:t>(FFREQ-42)</a:t>
                      </a:r>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chemeClr val="dk1"/>
                        </a:buClr>
                        <a:buSzPts val="1200"/>
                        <a:buFont typeface="Arial"/>
                        <a:buNone/>
                      </a:pPr>
                      <a:r>
                        <a:rPr b="1" lang="en-US" sz="1200" u="none" cap="none" strike="noStrike">
                          <a:latin typeface="Arial"/>
                          <a:ea typeface="Arial"/>
                          <a:cs typeface="Arial"/>
                          <a:sym typeface="Arial"/>
                        </a:rPr>
                        <a:t>2</a:t>
                      </a:r>
                      <a:endParaRPr/>
                    </a:p>
                    <a:p>
                      <a:pPr indent="0" lvl="0" marL="0" marR="0" rtl="0" algn="ctr">
                        <a:lnSpc>
                          <a:spcPct val="100000"/>
                        </a:lnSpc>
                        <a:spcBef>
                          <a:spcPts val="0"/>
                        </a:spcBef>
                        <a:spcAft>
                          <a:spcPts val="0"/>
                        </a:spcAft>
                        <a:buClr>
                          <a:schemeClr val="dk1"/>
                        </a:buClr>
                        <a:buSzPts val="1200"/>
                        <a:buFont typeface="Calibri"/>
                        <a:buNone/>
                      </a:pPr>
                      <a:r>
                        <a:t/>
                      </a:r>
                      <a:endParaRPr b="1" i="0" sz="1200" u="none" cap="none" strike="noStrike">
                        <a:solidFill>
                          <a:schemeClr val="dk1"/>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200">
                          <a:latin typeface="Arial"/>
                          <a:ea typeface="Arial"/>
                          <a:cs typeface="Arial"/>
                          <a:sym typeface="Arial"/>
                        </a:rPr>
                        <a:t>M</a:t>
                      </a:r>
                      <a:endParaRPr/>
                    </a:p>
                    <a:p>
                      <a:pPr indent="0" lvl="0" marL="0" marR="0" rtl="0" algn="ctr">
                        <a:spcBef>
                          <a:spcPts val="0"/>
                        </a:spcBef>
                        <a:spcAft>
                          <a:spcPts val="0"/>
                        </a:spcAft>
                        <a:buNone/>
                      </a:pPr>
                      <a:r>
                        <a:rPr i="1" lang="en-US" sz="1200">
                          <a:latin typeface="Arial"/>
                          <a:ea typeface="Arial"/>
                          <a:cs typeface="Arial"/>
                          <a:sym typeface="Arial"/>
                        </a:rPr>
                        <a:t>T</a:t>
                      </a:r>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Arial"/>
                          <a:ea typeface="Arial"/>
                          <a:cs typeface="Arial"/>
                          <a:sym typeface="Arial"/>
                        </a:rPr>
                        <a:t>Avionics and fan noise</a:t>
                      </a:r>
                      <a:endParaRPr/>
                    </a:p>
                    <a:p>
                      <a:pPr indent="0" lvl="0" marL="0" marR="0" rtl="0" algn="l">
                        <a:spcBef>
                          <a:spcPts val="0"/>
                        </a:spcBef>
                        <a:spcAft>
                          <a:spcPts val="0"/>
                        </a:spcAft>
                        <a:buNone/>
                      </a:pPr>
                      <a:r>
                        <a:rPr lang="en-US" sz="1200">
                          <a:latin typeface="Arial"/>
                          <a:ea typeface="Arial"/>
                          <a:cs typeface="Arial"/>
                          <a:sym typeface="Arial"/>
                        </a:rPr>
                        <a:t>(FFREQ-47)</a:t>
                      </a:r>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chemeClr val="dk1"/>
                        </a:buClr>
                        <a:buSzPts val="1200"/>
                        <a:buFont typeface="Arial"/>
                        <a:buNone/>
                      </a:pPr>
                      <a:r>
                        <a:rPr b="1" lang="en-US" sz="1200" u="none" cap="none" strike="noStrike">
                          <a:latin typeface="Arial"/>
                          <a:ea typeface="Arial"/>
                          <a:cs typeface="Arial"/>
                          <a:sym typeface="Arial"/>
                        </a:rPr>
                        <a:t>3</a:t>
                      </a:r>
                      <a:endParaRPr/>
                    </a:p>
                    <a:p>
                      <a:pPr indent="0" lvl="0" marL="0" marR="0" rtl="0" algn="ctr">
                        <a:lnSpc>
                          <a:spcPct val="100000"/>
                        </a:lnSpc>
                        <a:spcBef>
                          <a:spcPts val="0"/>
                        </a:spcBef>
                        <a:spcAft>
                          <a:spcPts val="0"/>
                        </a:spcAft>
                        <a:buClr>
                          <a:schemeClr val="dk1"/>
                        </a:buClr>
                        <a:buSzPts val="1200"/>
                        <a:buFont typeface="Calibri"/>
                        <a:buNone/>
                      </a:pPr>
                      <a:r>
                        <a:t/>
                      </a:r>
                      <a:endParaRPr b="1" i="0" sz="1200" u="none" cap="none" strike="noStrike">
                        <a:solidFill>
                          <a:schemeClr val="dk1"/>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200">
                          <a:latin typeface="Arial"/>
                          <a:ea typeface="Arial"/>
                          <a:cs typeface="Arial"/>
                          <a:sym typeface="Arial"/>
                        </a:rPr>
                        <a:t>R</a:t>
                      </a:r>
                      <a:endParaRPr/>
                    </a:p>
                    <a:p>
                      <a:pPr indent="0" lvl="0" marL="0" marR="0" rtl="0" algn="ctr">
                        <a:spcBef>
                          <a:spcPts val="0"/>
                        </a:spcBef>
                        <a:spcAft>
                          <a:spcPts val="0"/>
                        </a:spcAft>
                        <a:buNone/>
                      </a:pPr>
                      <a:r>
                        <a:rPr i="1" lang="en-US" sz="1200">
                          <a:latin typeface="Arial"/>
                          <a:ea typeface="Arial"/>
                          <a:cs typeface="Arial"/>
                          <a:sym typeface="Arial"/>
                        </a:rPr>
                        <a:t>T</a:t>
                      </a:r>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Arial"/>
                          <a:ea typeface="Arial"/>
                          <a:cs typeface="Arial"/>
                          <a:sym typeface="Arial"/>
                        </a:rPr>
                        <a:t>Safety approval of autonomous operations </a:t>
                      </a:r>
                      <a:br>
                        <a:rPr lang="en-US" sz="1200">
                          <a:latin typeface="Arial"/>
                          <a:ea typeface="Arial"/>
                          <a:cs typeface="Arial"/>
                          <a:sym typeface="Arial"/>
                        </a:rPr>
                      </a:br>
                      <a:r>
                        <a:rPr lang="en-US" sz="1200">
                          <a:latin typeface="Arial"/>
                          <a:ea typeface="Arial"/>
                          <a:cs typeface="Arial"/>
                          <a:sym typeface="Arial"/>
                        </a:rPr>
                        <a:t>(FFREQ-49)</a:t>
                      </a:r>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chemeClr val="dk1"/>
                        </a:buClr>
                        <a:buSzPts val="1200"/>
                        <a:buFont typeface="Arial"/>
                        <a:buNone/>
                      </a:pPr>
                      <a:r>
                        <a:rPr b="1" lang="en-US" sz="1200" u="none" cap="none" strike="noStrike">
                          <a:latin typeface="Arial"/>
                          <a:ea typeface="Arial"/>
                          <a:cs typeface="Arial"/>
                          <a:sym typeface="Arial"/>
                        </a:rPr>
                        <a:t>4</a:t>
                      </a:r>
                      <a:endParaRPr/>
                    </a:p>
                    <a:p>
                      <a:pPr indent="0" lvl="0" marL="0" marR="0" rtl="0" algn="ctr">
                        <a:lnSpc>
                          <a:spcPct val="100000"/>
                        </a:lnSpc>
                        <a:spcBef>
                          <a:spcPts val="0"/>
                        </a:spcBef>
                        <a:spcAft>
                          <a:spcPts val="0"/>
                        </a:spcAft>
                        <a:buClr>
                          <a:schemeClr val="dk1"/>
                        </a:buClr>
                        <a:buSzPts val="1200"/>
                        <a:buFont typeface="Calibri"/>
                        <a:buNone/>
                      </a:pPr>
                      <a:r>
                        <a:t/>
                      </a:r>
                      <a:endParaRPr b="1" i="0" sz="1200" u="none" cap="none" strike="noStrike">
                        <a:solidFill>
                          <a:schemeClr val="dk1"/>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200">
                          <a:latin typeface="Arial"/>
                          <a:ea typeface="Arial"/>
                          <a:cs typeface="Arial"/>
                          <a:sym typeface="Arial"/>
                        </a:rPr>
                        <a:t>M</a:t>
                      </a:r>
                      <a:endParaRPr/>
                    </a:p>
                    <a:p>
                      <a:pPr indent="0" lvl="0" marL="0" marR="0" rtl="0" algn="ctr">
                        <a:spcBef>
                          <a:spcPts val="0"/>
                        </a:spcBef>
                        <a:spcAft>
                          <a:spcPts val="0"/>
                        </a:spcAft>
                        <a:buNone/>
                      </a:pPr>
                      <a:r>
                        <a:rPr i="1" lang="en-US" sz="1200">
                          <a:latin typeface="Arial"/>
                          <a:ea typeface="Arial"/>
                          <a:cs typeface="Arial"/>
                          <a:sym typeface="Arial"/>
                        </a:rPr>
                        <a:t>T</a:t>
                      </a:r>
                      <a:endParaRPr i="1" sz="1200">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Arial"/>
                          <a:ea typeface="Arial"/>
                          <a:cs typeface="Arial"/>
                          <a:sym typeface="Arial"/>
                        </a:rPr>
                        <a:t>Performance trades</a:t>
                      </a:r>
                      <a:r>
                        <a:rPr lang="en-US" sz="1200">
                          <a:latin typeface="Arial"/>
                          <a:ea typeface="Arial"/>
                          <a:cs typeface="Arial"/>
                          <a:sym typeface="Arial"/>
                        </a:rPr>
                        <a:t>: fans, batteries, size</a:t>
                      </a:r>
                      <a:endParaRPr sz="1200">
                        <a:latin typeface="Arial"/>
                        <a:ea typeface="Arial"/>
                        <a:cs typeface="Arial"/>
                        <a:sym typeface="Arial"/>
                      </a:endParaRPr>
                    </a:p>
                    <a:p>
                      <a:pPr indent="0" lvl="0" marL="0" marR="0" rtl="0" algn="l">
                        <a:spcBef>
                          <a:spcPts val="0"/>
                        </a:spcBef>
                        <a:spcAft>
                          <a:spcPts val="0"/>
                        </a:spcAft>
                        <a:buNone/>
                      </a:pPr>
                      <a:r>
                        <a:rPr lang="en-US" sz="1200">
                          <a:latin typeface="Arial"/>
                          <a:ea typeface="Arial"/>
                          <a:cs typeface="Arial"/>
                          <a:sym typeface="Arial"/>
                        </a:rPr>
                        <a:t>(FFREQ-44)</a:t>
                      </a:r>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rgbClr val="000000"/>
                        </a:buClr>
                        <a:buSzPts val="1200"/>
                        <a:buFont typeface="Arial"/>
                        <a:buNone/>
                      </a:pPr>
                      <a:r>
                        <a:rPr b="1" lang="en-US" sz="1200" u="none" cap="none" strike="noStrike">
                          <a:solidFill>
                            <a:srgbClr val="000000"/>
                          </a:solidFill>
                          <a:latin typeface="Arial"/>
                          <a:ea typeface="Arial"/>
                          <a:cs typeface="Arial"/>
                          <a:sym typeface="Arial"/>
                        </a:rPr>
                        <a:t>5</a:t>
                      </a:r>
                      <a:br>
                        <a:rPr b="1" lang="en-US" sz="1200" u="none" cap="none" strike="noStrike">
                          <a:solidFill>
                            <a:srgbClr val="000000"/>
                          </a:solidFill>
                          <a:latin typeface="Arial"/>
                          <a:ea typeface="Arial"/>
                          <a:cs typeface="Arial"/>
                          <a:sym typeface="Arial"/>
                        </a:rPr>
                      </a:br>
                      <a:endParaRPr b="1" i="0" sz="1200" u="none" cap="none" strike="noStrike">
                        <a:solidFill>
                          <a:srgbClr val="000000"/>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US" sz="1200">
                          <a:solidFill>
                            <a:srgbClr val="000000"/>
                          </a:solidFill>
                          <a:latin typeface="Arial"/>
                          <a:ea typeface="Arial"/>
                          <a:cs typeface="Arial"/>
                          <a:sym typeface="Arial"/>
                        </a:rPr>
                        <a:t>W</a:t>
                      </a:r>
                      <a:endParaRPr/>
                    </a:p>
                    <a:p>
                      <a:pPr indent="0" lvl="0" marL="0" marR="0" rtl="0" algn="ctr">
                        <a:spcBef>
                          <a:spcPts val="0"/>
                        </a:spcBef>
                        <a:spcAft>
                          <a:spcPts val="0"/>
                        </a:spcAft>
                        <a:buNone/>
                      </a:pPr>
                      <a:r>
                        <a:rPr i="1" lang="en-US" sz="1200">
                          <a:solidFill>
                            <a:srgbClr val="000000"/>
                          </a:solidFill>
                          <a:latin typeface="Arial"/>
                          <a:ea typeface="Arial"/>
                          <a:cs typeface="Arial"/>
                          <a:sym typeface="Arial"/>
                        </a:rPr>
                        <a:t>Sc</a:t>
                      </a:r>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200">
                          <a:solidFill>
                            <a:srgbClr val="000000"/>
                          </a:solidFill>
                          <a:latin typeface="Arial"/>
                          <a:ea typeface="Arial"/>
                          <a:cs typeface="Arial"/>
                          <a:sym typeface="Arial"/>
                        </a:rPr>
                        <a:t>Schedule is best case</a:t>
                      </a:r>
                      <a:endParaRPr/>
                    </a:p>
                    <a:p>
                      <a:pPr indent="0" lvl="0" marL="0" marR="0" rtl="0" algn="l">
                        <a:spcBef>
                          <a:spcPts val="0"/>
                        </a:spcBef>
                        <a:spcAft>
                          <a:spcPts val="0"/>
                        </a:spcAft>
                        <a:buNone/>
                      </a:pPr>
                      <a:r>
                        <a:rPr lang="en-US" sz="1200">
                          <a:solidFill>
                            <a:srgbClr val="000000"/>
                          </a:solidFill>
                          <a:latin typeface="Arial"/>
                          <a:ea typeface="Arial"/>
                          <a:cs typeface="Arial"/>
                          <a:sym typeface="Arial"/>
                        </a:rPr>
                        <a:t>(FFREQ-46)</a:t>
                      </a:r>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rgbClr val="000000"/>
                        </a:buClr>
                        <a:buSzPts val="1200"/>
                        <a:buFont typeface="Arial"/>
                        <a:buNone/>
                      </a:pPr>
                      <a:r>
                        <a:rPr b="1" lang="en-US" sz="1200" u="none" cap="none" strike="noStrike">
                          <a:solidFill>
                            <a:srgbClr val="000000"/>
                          </a:solidFill>
                          <a:latin typeface="Arial"/>
                          <a:ea typeface="Arial"/>
                          <a:cs typeface="Arial"/>
                          <a:sym typeface="Arial"/>
                        </a:rPr>
                        <a:t>14</a:t>
                      </a:r>
                      <a:endParaRPr/>
                    </a:p>
                    <a:p>
                      <a:pPr indent="0" lvl="0" marL="0" marR="0" rtl="0" algn="ctr">
                        <a:lnSpc>
                          <a:spcPct val="100000"/>
                        </a:lnSpc>
                        <a:spcBef>
                          <a:spcPts val="0"/>
                        </a:spcBef>
                        <a:spcAft>
                          <a:spcPts val="0"/>
                        </a:spcAft>
                        <a:buClr>
                          <a:schemeClr val="dk1"/>
                        </a:buClr>
                        <a:buSzPts val="1200"/>
                        <a:buFont typeface="Calibri"/>
                        <a:buNone/>
                      </a:pPr>
                      <a:r>
                        <a:t/>
                      </a:r>
                      <a:endParaRPr b="1" sz="1200" u="none" cap="none" strike="noStrike">
                        <a:solidFill>
                          <a:srgbClr val="000000"/>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i="0" lang="en-US" sz="1200">
                          <a:solidFill>
                            <a:srgbClr val="000000"/>
                          </a:solidFill>
                          <a:latin typeface="Arial"/>
                          <a:ea typeface="Arial"/>
                          <a:cs typeface="Arial"/>
                          <a:sym typeface="Arial"/>
                        </a:rPr>
                        <a:t>M</a:t>
                      </a:r>
                      <a:endParaRPr/>
                    </a:p>
                    <a:p>
                      <a:pPr indent="0" lvl="0" marL="0" marR="0" rtl="0" algn="ctr">
                        <a:spcBef>
                          <a:spcPts val="0"/>
                        </a:spcBef>
                        <a:spcAft>
                          <a:spcPts val="0"/>
                        </a:spcAft>
                        <a:buNone/>
                      </a:pPr>
                      <a:r>
                        <a:rPr b="1" i="1" lang="en-US" sz="1200">
                          <a:solidFill>
                            <a:srgbClr val="000000"/>
                          </a:solidFill>
                          <a:latin typeface="Arial"/>
                          <a:ea typeface="Arial"/>
                          <a:cs typeface="Arial"/>
                          <a:sym typeface="Arial"/>
                        </a:rPr>
                        <a:t>T</a:t>
                      </a:r>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lang="en-US" sz="1200">
                          <a:solidFill>
                            <a:srgbClr val="000000"/>
                          </a:solidFill>
                          <a:latin typeface="Arial"/>
                          <a:ea typeface="Arial"/>
                          <a:cs typeface="Arial"/>
                          <a:sym typeface="Arial"/>
                        </a:rPr>
                        <a:t>Technology transition is incomplete (FFREQ-1194)</a:t>
                      </a:r>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chemeClr val="dk1"/>
                        </a:buClr>
                        <a:buSzPts val="1200"/>
                        <a:buFont typeface="Calibri"/>
                        <a:buNone/>
                      </a:pPr>
                      <a:r>
                        <a:t/>
                      </a:r>
                      <a:endParaRPr b="1" sz="12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200"/>
                        <a:buFont typeface="Calibri"/>
                        <a:buNone/>
                      </a:pPr>
                      <a:r>
                        <a:t/>
                      </a:r>
                      <a:endParaRPr b="1" sz="1200" u="none" cap="none" strike="noStrike">
                        <a:solidFill>
                          <a:schemeClr val="dk1"/>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1"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chemeClr val="dk1"/>
                        </a:buClr>
                        <a:buSzPts val="1200"/>
                        <a:buFont typeface="Calibri"/>
                        <a:buNone/>
                      </a:pPr>
                      <a:r>
                        <a:t/>
                      </a:r>
                      <a:endParaRPr b="1" sz="1200" u="none" cap="none" strike="noStrike">
                        <a:solidFill>
                          <a:schemeClr val="dk1"/>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1"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chemeClr val="dk1"/>
                        </a:buClr>
                        <a:buSzPts val="1200"/>
                        <a:buFont typeface="Calibri"/>
                        <a:buNone/>
                      </a:pPr>
                      <a:r>
                        <a:t/>
                      </a:r>
                      <a:endParaRPr b="1" sz="1200" u="none" cap="none" strike="noStrike">
                        <a:solidFill>
                          <a:schemeClr val="dk1"/>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1"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chemeClr val="dk1"/>
                        </a:buClr>
                        <a:buSzPts val="1200"/>
                        <a:buFont typeface="Calibri"/>
                        <a:buNone/>
                      </a:pPr>
                      <a:r>
                        <a:t/>
                      </a:r>
                      <a:endParaRPr b="1" sz="1200" u="none" cap="none" strike="noStrike">
                        <a:solidFill>
                          <a:schemeClr val="dk1"/>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1"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27475">
                <a:tc>
                  <a:txBody>
                    <a:bodyPr/>
                    <a:lstStyle/>
                    <a:p>
                      <a:pPr indent="0" lvl="0" marL="0" marR="0" rtl="0" algn="ctr">
                        <a:lnSpc>
                          <a:spcPct val="100000"/>
                        </a:lnSpc>
                        <a:spcBef>
                          <a:spcPts val="0"/>
                        </a:spcBef>
                        <a:spcAft>
                          <a:spcPts val="0"/>
                        </a:spcAft>
                        <a:buClr>
                          <a:schemeClr val="dk1"/>
                        </a:buClr>
                        <a:buSzPts val="1200"/>
                        <a:buFont typeface="Calibri"/>
                        <a:buNone/>
                      </a:pPr>
                      <a:r>
                        <a:t/>
                      </a:r>
                      <a:endParaRPr b="1" sz="1200" u="none" cap="none" strike="noStrike">
                        <a:solidFill>
                          <a:schemeClr val="dk1"/>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t/>
                      </a:r>
                      <a:endParaRPr b="0" i="1"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a:txBody>
                  <a:tcPr marT="0" marB="0" marR="91450" marL="91450" anchor="ctr">
                    <a:lnL cap="flat" cmpd="sng" w="12700">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bl>
          </a:graphicData>
        </a:graphic>
      </p:graphicFrame>
      <p:sp>
        <p:nvSpPr>
          <p:cNvPr id="305" name="Google Shape;305;p17"/>
          <p:cNvSpPr/>
          <p:nvPr/>
        </p:nvSpPr>
        <p:spPr>
          <a:xfrm rot="5400000">
            <a:off x="1017167" y="5263910"/>
            <a:ext cx="38985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a:t>
            </a:r>
            <a:endParaRPr sz="1600">
              <a:solidFill>
                <a:schemeClr val="dk1"/>
              </a:solidFill>
              <a:latin typeface="Calibri"/>
              <a:ea typeface="Calibri"/>
              <a:cs typeface="Calibri"/>
              <a:sym typeface="Calibri"/>
            </a:endParaRPr>
          </a:p>
        </p:txBody>
      </p:sp>
      <p:sp>
        <p:nvSpPr>
          <p:cNvPr id="306" name="Google Shape;306;p17"/>
          <p:cNvSpPr/>
          <p:nvPr/>
        </p:nvSpPr>
        <p:spPr>
          <a:xfrm flipH="1" rot="-5400000">
            <a:off x="1004028" y="5035310"/>
            <a:ext cx="38985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a:t>
            </a:r>
            <a:endParaRPr sz="1600">
              <a:solidFill>
                <a:schemeClr val="dk1"/>
              </a:solidFill>
              <a:latin typeface="Calibri"/>
              <a:ea typeface="Calibri"/>
              <a:cs typeface="Calibri"/>
              <a:sym typeface="Calibri"/>
            </a:endParaRPr>
          </a:p>
        </p:txBody>
      </p:sp>
      <p:sp>
        <p:nvSpPr>
          <p:cNvPr id="307" name="Google Shape;307;p17"/>
          <p:cNvSpPr/>
          <p:nvPr/>
        </p:nvSpPr>
        <p:spPr>
          <a:xfrm flipH="1" rot="10800000">
            <a:off x="1028642" y="5486400"/>
            <a:ext cx="38985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a:t>
            </a:r>
            <a:endParaRPr sz="1600">
              <a:solidFill>
                <a:schemeClr val="dk1"/>
              </a:solidFill>
              <a:latin typeface="Calibri"/>
              <a:ea typeface="Calibri"/>
              <a:cs typeface="Calibri"/>
              <a:sym typeface="Calibri"/>
            </a:endParaRPr>
          </a:p>
        </p:txBody>
      </p:sp>
      <p:sp>
        <p:nvSpPr>
          <p:cNvPr id="308" name="Google Shape;308;p17"/>
          <p:cNvSpPr/>
          <p:nvPr/>
        </p:nvSpPr>
        <p:spPr>
          <a:xfrm flipH="1" rot="-5400000">
            <a:off x="4307907" y="1930648"/>
            <a:ext cx="38985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a:t>
            </a:r>
            <a:endParaRPr sz="1600">
              <a:solidFill>
                <a:schemeClr val="dk1"/>
              </a:solidFill>
              <a:latin typeface="Calibri"/>
              <a:ea typeface="Calibri"/>
              <a:cs typeface="Calibri"/>
              <a:sym typeface="Calibri"/>
            </a:endParaRPr>
          </a:p>
        </p:txBody>
      </p:sp>
      <p:sp>
        <p:nvSpPr>
          <p:cNvPr id="309" name="Google Shape;309;p17"/>
          <p:cNvSpPr/>
          <p:nvPr/>
        </p:nvSpPr>
        <p:spPr>
          <a:xfrm flipH="1" rot="-5400000">
            <a:off x="4307907" y="2349463"/>
            <a:ext cx="38985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a:t>
            </a:r>
            <a:endParaRPr sz="1600">
              <a:solidFill>
                <a:schemeClr val="dk1"/>
              </a:solidFill>
              <a:latin typeface="Calibri"/>
              <a:ea typeface="Calibri"/>
              <a:cs typeface="Calibri"/>
              <a:sym typeface="Calibri"/>
            </a:endParaRPr>
          </a:p>
        </p:txBody>
      </p:sp>
      <p:sp>
        <p:nvSpPr>
          <p:cNvPr id="310" name="Google Shape;310;p17"/>
          <p:cNvSpPr/>
          <p:nvPr/>
        </p:nvSpPr>
        <p:spPr>
          <a:xfrm rot="5400000">
            <a:off x="4307907" y="2768848"/>
            <a:ext cx="38985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a:t>
            </a:r>
            <a:endParaRPr sz="1600">
              <a:solidFill>
                <a:schemeClr val="dk1"/>
              </a:solidFill>
              <a:latin typeface="Calibri"/>
              <a:ea typeface="Calibri"/>
              <a:cs typeface="Calibri"/>
              <a:sym typeface="Calibri"/>
            </a:endParaRPr>
          </a:p>
        </p:txBody>
      </p:sp>
      <p:sp>
        <p:nvSpPr>
          <p:cNvPr id="311" name="Google Shape;311;p17"/>
          <p:cNvSpPr/>
          <p:nvPr/>
        </p:nvSpPr>
        <p:spPr>
          <a:xfrm flipH="1" rot="-5400000">
            <a:off x="4307907" y="3187663"/>
            <a:ext cx="38985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a:t>
            </a:r>
            <a:endParaRPr sz="1600">
              <a:solidFill>
                <a:schemeClr val="dk1"/>
              </a:solidFill>
              <a:latin typeface="Calibri"/>
              <a:ea typeface="Calibri"/>
              <a:cs typeface="Calibri"/>
              <a:sym typeface="Calibri"/>
            </a:endParaRPr>
          </a:p>
        </p:txBody>
      </p:sp>
      <p:sp>
        <p:nvSpPr>
          <p:cNvPr id="312" name="Google Shape;312;p17"/>
          <p:cNvSpPr/>
          <p:nvPr/>
        </p:nvSpPr>
        <p:spPr>
          <a:xfrm flipH="1" rot="-5400000">
            <a:off x="4307907" y="3625173"/>
            <a:ext cx="38985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a:t>
            </a:r>
            <a:endParaRPr sz="1600">
              <a:solidFill>
                <a:schemeClr val="dk1"/>
              </a:solidFill>
              <a:latin typeface="Calibri"/>
              <a:ea typeface="Calibri"/>
              <a:cs typeface="Calibri"/>
              <a:sym typeface="Calibri"/>
            </a:endParaRPr>
          </a:p>
        </p:txBody>
      </p:sp>
      <p:sp>
        <p:nvSpPr>
          <p:cNvPr id="313" name="Google Shape;313;p17"/>
          <p:cNvSpPr/>
          <p:nvPr/>
        </p:nvSpPr>
        <p:spPr>
          <a:xfrm flipH="1" rot="-5400000">
            <a:off x="4307907" y="4052838"/>
            <a:ext cx="38985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dk1"/>
                </a:solidFill>
                <a:latin typeface="Arial"/>
                <a:ea typeface="Arial"/>
                <a:cs typeface="Arial"/>
                <a:sym typeface="Arial"/>
              </a:rPr>
              <a:t>⬅</a:t>
            </a:r>
            <a:endParaRPr sz="1600">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18"/>
          <p:cNvSpPr/>
          <p:nvPr/>
        </p:nvSpPr>
        <p:spPr>
          <a:xfrm>
            <a:off x="1752600" y="1228360"/>
            <a:ext cx="7238995" cy="5337175"/>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0" name="Google Shape;320;p18"/>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HET2 Risks</a:t>
            </a:r>
            <a:endParaRPr/>
          </a:p>
        </p:txBody>
      </p:sp>
      <p:sp>
        <p:nvSpPr>
          <p:cNvPr id="321" name="Google Shape;321;p18"/>
          <p:cNvSpPr txBox="1"/>
          <p:nvPr>
            <p:ph idx="1" type="body"/>
          </p:nvPr>
        </p:nvSpPr>
        <p:spPr>
          <a:xfrm>
            <a:off x="1752600" y="1219200"/>
            <a:ext cx="7239000" cy="39624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1800"/>
              <a:buFont typeface="Arial"/>
              <a:buNone/>
            </a:pPr>
            <a:r>
              <a:rPr b="1" i="0" lang="en-US" sz="1800" u="none" cap="none" strike="noStrike">
                <a:solidFill>
                  <a:schemeClr val="dk1"/>
                </a:solidFill>
                <a:latin typeface="Arial"/>
                <a:ea typeface="Arial"/>
                <a:cs typeface="Arial"/>
                <a:sym typeface="Arial"/>
              </a:rPr>
              <a:t>Pose accuracy with vision-based navigation (FFREQ-42)</a:t>
            </a:r>
            <a:endParaRPr b="1" i="0" sz="1800" u="sng" cap="none" strike="noStrike">
              <a:solidFill>
                <a:schemeClr val="dk1"/>
              </a:solidFill>
              <a:latin typeface="Arial"/>
              <a:ea typeface="Arial"/>
              <a:cs typeface="Arial"/>
              <a:sym typeface="Arial"/>
            </a:endParaRPr>
          </a:p>
          <a:p>
            <a:pPr indent="-342900" lvl="0" marL="342900" marR="0" rtl="0" algn="l">
              <a:spcBef>
                <a:spcPts val="28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Risk Statement</a:t>
            </a:r>
            <a:r>
              <a:rPr b="1" i="0" lang="en-US" sz="1400" u="none" cap="none" strike="noStrike">
                <a:solidFill>
                  <a:schemeClr val="dk1"/>
                </a:solidFill>
                <a:latin typeface="Arial"/>
                <a:ea typeface="Arial"/>
                <a:cs typeface="Arial"/>
                <a:sym typeface="Arial"/>
              </a:rPr>
              <a:t>                                 </a:t>
            </a:r>
            <a:r>
              <a:rPr b="1" i="0" lang="en-US" sz="1400" u="sng" cap="none" strike="noStrike">
                <a:solidFill>
                  <a:schemeClr val="dk1"/>
                </a:solidFill>
                <a:latin typeface="Arial"/>
                <a:ea typeface="Arial"/>
                <a:cs typeface="Arial"/>
                <a:sym typeface="Arial"/>
              </a:rPr>
              <a:t>Approach</a:t>
            </a:r>
            <a:r>
              <a:rPr b="0" i="0" lang="en-US" sz="1400" u="none" cap="none" strike="noStrike">
                <a:solidFill>
                  <a:schemeClr val="dk1"/>
                </a:solidFill>
                <a:latin typeface="Arial"/>
                <a:ea typeface="Arial"/>
                <a:cs typeface="Arial"/>
                <a:sym typeface="Arial"/>
              </a:rPr>
              <a:t>:  Mitigate                                                                      </a:t>
            </a:r>
            <a:endParaRPr/>
          </a:p>
          <a:p>
            <a:pPr indent="-342900" lvl="0" marL="342900" marR="0" rtl="0" algn="l">
              <a:spcBef>
                <a:spcPts val="28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Given that a solution for vision-based navigation in a free-flying robot has limited resources (size, power, computation), there is a possibility that pose estimation will not meet the required accuracy, resulting in poor performance for some 0g robotics research tasks.</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Context</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VBN likely to provide sufficient resolution for general navigation.  AR target will be used for docking.  Additional targets may be needed in a small area to provide accurate pose estimations for 0g robotics research.</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Status</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7/2016. Localization and vision-based navigation testing using the P4 hardware platform has been successful; indicates system is on track to meet requirements</a:t>
            </a:r>
            <a:endParaRPr/>
          </a:p>
        </p:txBody>
      </p:sp>
      <p:sp>
        <p:nvSpPr>
          <p:cNvPr id="322" name="Google Shape;322;p18"/>
          <p:cNvSpPr/>
          <p:nvPr/>
        </p:nvSpPr>
        <p:spPr>
          <a:xfrm>
            <a:off x="182558" y="1228360"/>
            <a:ext cx="1570042" cy="5340350"/>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400" u="sng">
                <a:solidFill>
                  <a:schemeClr val="dk1"/>
                </a:solidFill>
                <a:latin typeface="Arial"/>
                <a:ea typeface="Arial"/>
                <a:cs typeface="Arial"/>
                <a:sym typeface="Arial"/>
              </a:rPr>
              <a:t>Risk ID #</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1</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Trend</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Criticality</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Current L/C</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2x3</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Affinity Group</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Technical</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Planned Closure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9/30/17</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Open Date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10/1/2014</a:t>
            </a:r>
            <a:endParaRPr/>
          </a:p>
        </p:txBody>
      </p:sp>
      <p:sp>
        <p:nvSpPr>
          <p:cNvPr id="323" name="Google Shape;323;p18"/>
          <p:cNvSpPr/>
          <p:nvPr/>
        </p:nvSpPr>
        <p:spPr>
          <a:xfrm>
            <a:off x="776283" y="2178843"/>
            <a:ext cx="366713" cy="457200"/>
          </a:xfrm>
          <a:prstGeom prst="downArrow">
            <a:avLst>
              <a:gd fmla="val 50000" name="adj1"/>
              <a:gd fmla="val 49870" name="adj2"/>
            </a:avLst>
          </a:prstGeom>
          <a:solidFill>
            <a:schemeClr val="lt1"/>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4" name="Google Shape;324;p18"/>
          <p:cNvSpPr/>
          <p:nvPr/>
        </p:nvSpPr>
        <p:spPr>
          <a:xfrm>
            <a:off x="601658" y="3124200"/>
            <a:ext cx="715963" cy="457200"/>
          </a:xfrm>
          <a:prstGeom prst="rect">
            <a:avLst/>
          </a:prstGeom>
          <a:solidFill>
            <a:srgbClr val="FFFF00"/>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Arial"/>
                <a:ea typeface="Arial"/>
                <a:cs typeface="Arial"/>
                <a:sym typeface="Arial"/>
              </a:rPr>
              <a:t>Med</a:t>
            </a:r>
            <a:endParaRPr sz="1800">
              <a:solidFill>
                <a:schemeClr val="dk1"/>
              </a:solidFill>
              <a:latin typeface="Arial"/>
              <a:ea typeface="Arial"/>
              <a:cs typeface="Arial"/>
              <a:sym typeface="Arial"/>
            </a:endParaRPr>
          </a:p>
        </p:txBody>
      </p:sp>
      <p:graphicFrame>
        <p:nvGraphicFramePr>
          <p:cNvPr id="325" name="Google Shape;325;p18"/>
          <p:cNvGraphicFramePr/>
          <p:nvPr/>
        </p:nvGraphicFramePr>
        <p:xfrm>
          <a:off x="1852990" y="5269158"/>
          <a:ext cx="3000000" cy="3000000"/>
        </p:xfrm>
        <a:graphic>
          <a:graphicData uri="http://schemas.openxmlformats.org/drawingml/2006/table">
            <a:tbl>
              <a:tblPr>
                <a:noFill/>
                <a:tableStyleId>{226A45D0-92A1-4ACF-934E-97D5C48343D0}</a:tableStyleId>
              </a:tblPr>
              <a:tblGrid>
                <a:gridCol w="3124200"/>
                <a:gridCol w="762000"/>
                <a:gridCol w="762000"/>
                <a:gridCol w="685800"/>
                <a:gridCol w="914400"/>
                <a:gridCol w="768350"/>
              </a:tblGrid>
              <a:tr h="99400">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Mitigation Steps</a:t>
                      </a:r>
                      <a:endParaRPr/>
                    </a:p>
                  </a:txBody>
                  <a:tcPr marT="5725" marB="0" marR="5725" marL="5725" anchor="ctr">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Dollars to implement</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Trigger/        </a:t>
                      </a:r>
                      <a:br>
                        <a:rPr b="1" i="0" lang="en-US" sz="1100" u="none" strike="noStrike">
                          <a:solidFill>
                            <a:srgbClr val="000000"/>
                          </a:solidFill>
                          <a:latin typeface="Arial"/>
                          <a:ea typeface="Arial"/>
                          <a:cs typeface="Arial"/>
                          <a:sym typeface="Arial"/>
                        </a:rPr>
                      </a:br>
                      <a:r>
                        <a:rPr b="1" i="0" lang="en-US" sz="1100" u="none" strike="noStrike">
                          <a:solidFill>
                            <a:srgbClr val="000000"/>
                          </a:solidFill>
                          <a:latin typeface="Arial"/>
                          <a:ea typeface="Arial"/>
                          <a:cs typeface="Arial"/>
                          <a:sym typeface="Arial"/>
                        </a:rPr>
                        <a:t>Start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Schedule UID</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Completion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Resulting L/C</a:t>
                      </a:r>
                      <a:endParaRPr/>
                    </a:p>
                  </a:txBody>
                  <a:tcPr marT="5725" marB="0" marR="5725" marL="5725" anchor="ctr">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r>
              <a:tr h="115700">
                <a:tc>
                  <a:txBody>
                    <a:bodyPr/>
                    <a:lstStyle/>
                    <a:p>
                      <a:pPr indent="0" lvl="2" marL="0" marR="0" rtl="0" algn="l">
                        <a:spcBef>
                          <a:spcPts val="0"/>
                        </a:spcBef>
                        <a:spcAft>
                          <a:spcPts val="0"/>
                        </a:spcAft>
                        <a:buNone/>
                      </a:pPr>
                      <a:r>
                        <a:rPr lang="en-US" sz="1100" u="none" cap="none" strike="noStrike">
                          <a:solidFill>
                            <a:schemeClr val="dk1"/>
                          </a:solidFill>
                          <a:latin typeface="Arial"/>
                          <a:ea typeface="Arial"/>
                          <a:cs typeface="Arial"/>
                          <a:sym typeface="Arial"/>
                        </a:rPr>
                        <a:t>P2 testing with AR tracking.</a:t>
                      </a:r>
                      <a:endParaRPr sz="1100" u="none" cap="none" strike="noStrike">
                        <a:solidFill>
                          <a:schemeClr val="dk1"/>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2/15/15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a:t>
                      </a:r>
                      <a:r>
                        <a:rPr b="0" i="0" lang="en-US" sz="1100" u="none" strike="noStrike">
                          <a:solidFill>
                            <a:srgbClr val="000000"/>
                          </a:solidFill>
                          <a:latin typeface="Arial"/>
                          <a:ea typeface="Arial"/>
                          <a:cs typeface="Arial"/>
                          <a:sym typeface="Arial"/>
                        </a:rPr>
                        <a:t>x5</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P3 testing</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7/1/15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9/1/15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3x3</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63125">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P4</a:t>
                      </a:r>
                      <a:r>
                        <a:rPr b="0" i="0" lang="en-US" sz="1100" u="none" strike="noStrike">
                          <a:solidFill>
                            <a:srgbClr val="000000"/>
                          </a:solidFill>
                          <a:latin typeface="Arial"/>
                          <a:ea typeface="Arial"/>
                          <a:cs typeface="Arial"/>
                          <a:sym typeface="Arial"/>
                        </a:rPr>
                        <a:t> requirements development</a:t>
                      </a:r>
                      <a:endParaRPr b="0" i="0" sz="1100" u="none" strike="noStrike">
                        <a:solidFill>
                          <a:srgbClr val="000000"/>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9/15/15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12/15/15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3x3</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P4 testing </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2/12/16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6/21/16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2x3</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Cert</a:t>
                      </a:r>
                      <a:r>
                        <a:rPr b="0" i="0" lang="en-US" sz="1100" u="none" strike="noStrike">
                          <a:solidFill>
                            <a:srgbClr val="000000"/>
                          </a:solidFill>
                          <a:latin typeface="Arial"/>
                          <a:ea typeface="Arial"/>
                          <a:cs typeface="Arial"/>
                          <a:sym typeface="Arial"/>
                        </a:rPr>
                        <a:t> Unit testing</a:t>
                      </a:r>
                      <a:endParaRPr b="0" i="0" sz="1100" u="none" strike="noStrike">
                        <a:solidFill>
                          <a:srgbClr val="000000"/>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12/1/16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9/30/17</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2x2</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19"/>
          <p:cNvSpPr/>
          <p:nvPr/>
        </p:nvSpPr>
        <p:spPr>
          <a:xfrm>
            <a:off x="1752600" y="1228360"/>
            <a:ext cx="7238995" cy="5337175"/>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32" name="Google Shape;332;p19"/>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HET2 Risks</a:t>
            </a:r>
            <a:endParaRPr/>
          </a:p>
        </p:txBody>
      </p:sp>
      <p:sp>
        <p:nvSpPr>
          <p:cNvPr id="333" name="Google Shape;333;p19"/>
          <p:cNvSpPr txBox="1"/>
          <p:nvPr>
            <p:ph idx="1" type="body"/>
          </p:nvPr>
        </p:nvSpPr>
        <p:spPr>
          <a:xfrm>
            <a:off x="1752600" y="1219200"/>
            <a:ext cx="7239000" cy="39624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1800"/>
              <a:buFont typeface="Arial"/>
              <a:buNone/>
            </a:pPr>
            <a:r>
              <a:rPr b="1" i="0" lang="en-US" sz="1800" u="none" cap="none" strike="noStrike">
                <a:solidFill>
                  <a:schemeClr val="dk1"/>
                </a:solidFill>
                <a:latin typeface="Arial"/>
                <a:ea typeface="Arial"/>
                <a:cs typeface="Arial"/>
                <a:sym typeface="Arial"/>
              </a:rPr>
              <a:t>Avionics and fan noise (FFREQ-47)</a:t>
            </a:r>
            <a:endParaRPr b="1" i="0" sz="1800" u="sng" cap="none" strike="noStrike">
              <a:solidFill>
                <a:schemeClr val="dk1"/>
              </a:solidFill>
              <a:latin typeface="Arial"/>
              <a:ea typeface="Arial"/>
              <a:cs typeface="Arial"/>
              <a:sym typeface="Arial"/>
            </a:endParaRPr>
          </a:p>
          <a:p>
            <a:pPr indent="-342900" lvl="0" marL="342900" marR="0" rtl="0" algn="l">
              <a:spcBef>
                <a:spcPts val="28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Risk Statement</a:t>
            </a:r>
            <a:r>
              <a:rPr b="1" i="0" lang="en-US" sz="1400" u="none" cap="none" strike="noStrike">
                <a:solidFill>
                  <a:schemeClr val="dk1"/>
                </a:solidFill>
                <a:latin typeface="Arial"/>
                <a:ea typeface="Arial"/>
                <a:cs typeface="Arial"/>
                <a:sym typeface="Arial"/>
              </a:rPr>
              <a:t>                                 </a:t>
            </a:r>
            <a:r>
              <a:rPr b="1" i="0" lang="en-US" sz="1400" u="sng" cap="none" strike="noStrike">
                <a:solidFill>
                  <a:schemeClr val="dk1"/>
                </a:solidFill>
                <a:latin typeface="Arial"/>
                <a:ea typeface="Arial"/>
                <a:cs typeface="Arial"/>
                <a:sym typeface="Arial"/>
              </a:rPr>
              <a:t>Approach</a:t>
            </a:r>
            <a:r>
              <a:rPr b="0" i="0" lang="en-US" sz="1400" u="none" cap="none" strike="noStrike">
                <a:solidFill>
                  <a:schemeClr val="dk1"/>
                </a:solidFill>
                <a:latin typeface="Arial"/>
                <a:ea typeface="Arial"/>
                <a:cs typeface="Arial"/>
                <a:sym typeface="Arial"/>
              </a:rPr>
              <a:t>:  Mitigate                                                                       </a:t>
            </a:r>
            <a:endParaRPr/>
          </a:p>
          <a:p>
            <a:pPr indent="-342900" lvl="0" marL="342900" marR="0" rtl="0" algn="l">
              <a:spcBef>
                <a:spcPts val="28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Given that avionics and fans make noise, there is a possibility that the desired Astrobee design will not meet ISS safety standards, resulting in either it not being certified for operations on ISS, or a fan design with low noise but inferior performance will be used.</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Context</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The ISS has limitations on the amount of noise caused by a payload, both continuously and intermittently. The Astrobee team will need to find/design high performance fans that fall within the noise limits.</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Status</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7/2016. Acoustics test performed with the Prototype 4 unit; tests reveal insufficient margin, but still within threshold.</a:t>
            </a:r>
            <a:endParaRPr/>
          </a:p>
        </p:txBody>
      </p:sp>
      <p:sp>
        <p:nvSpPr>
          <p:cNvPr id="334" name="Google Shape;334;p19"/>
          <p:cNvSpPr/>
          <p:nvPr/>
        </p:nvSpPr>
        <p:spPr>
          <a:xfrm>
            <a:off x="182558" y="1228360"/>
            <a:ext cx="1570042" cy="5340350"/>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400" u="sng">
                <a:solidFill>
                  <a:schemeClr val="dk1"/>
                </a:solidFill>
                <a:latin typeface="Arial"/>
                <a:ea typeface="Arial"/>
                <a:cs typeface="Arial"/>
                <a:sym typeface="Arial"/>
              </a:rPr>
              <a:t>Risk ID #</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2</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Trend</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Criticality</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Current L/C</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1x1</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Affinity Group</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Technical</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Planned Closure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5/1/2017</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Open Date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10/1/2014</a:t>
            </a:r>
            <a:endParaRPr/>
          </a:p>
        </p:txBody>
      </p:sp>
      <p:sp>
        <p:nvSpPr>
          <p:cNvPr id="335" name="Google Shape;335;p19"/>
          <p:cNvSpPr/>
          <p:nvPr/>
        </p:nvSpPr>
        <p:spPr>
          <a:xfrm>
            <a:off x="601658" y="3124200"/>
            <a:ext cx="715963" cy="457200"/>
          </a:xfrm>
          <a:prstGeom prst="rect">
            <a:avLst/>
          </a:prstGeom>
          <a:solidFill>
            <a:srgbClr val="00B050"/>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Arial"/>
                <a:ea typeface="Arial"/>
                <a:cs typeface="Arial"/>
                <a:sym typeface="Arial"/>
              </a:rPr>
              <a:t>Low</a:t>
            </a:r>
            <a:endParaRPr sz="1800">
              <a:solidFill>
                <a:schemeClr val="dk1"/>
              </a:solidFill>
              <a:latin typeface="Arial"/>
              <a:ea typeface="Arial"/>
              <a:cs typeface="Arial"/>
              <a:sym typeface="Arial"/>
            </a:endParaRPr>
          </a:p>
        </p:txBody>
      </p:sp>
      <p:graphicFrame>
        <p:nvGraphicFramePr>
          <p:cNvPr id="336" name="Google Shape;336;p19"/>
          <p:cNvGraphicFramePr/>
          <p:nvPr/>
        </p:nvGraphicFramePr>
        <p:xfrm>
          <a:off x="1852990" y="5442525"/>
          <a:ext cx="3000000" cy="3000000"/>
        </p:xfrm>
        <a:graphic>
          <a:graphicData uri="http://schemas.openxmlformats.org/drawingml/2006/table">
            <a:tbl>
              <a:tblPr>
                <a:noFill/>
                <a:tableStyleId>{226A45D0-92A1-4ACF-934E-97D5C48343D0}</a:tableStyleId>
              </a:tblPr>
              <a:tblGrid>
                <a:gridCol w="3124200"/>
                <a:gridCol w="762000"/>
                <a:gridCol w="762000"/>
                <a:gridCol w="685800"/>
                <a:gridCol w="914400"/>
                <a:gridCol w="768350"/>
              </a:tblGrid>
              <a:tr h="99400">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Mitigation Steps</a:t>
                      </a:r>
                      <a:endParaRPr/>
                    </a:p>
                  </a:txBody>
                  <a:tcPr marT="5725" marB="0" marR="5725" marL="5725" anchor="ctr">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Dollars to implement</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Trigger/        </a:t>
                      </a:r>
                      <a:br>
                        <a:rPr b="1" i="0" lang="en-US" sz="1100" u="none" strike="noStrike">
                          <a:solidFill>
                            <a:srgbClr val="000000"/>
                          </a:solidFill>
                          <a:latin typeface="Arial"/>
                          <a:ea typeface="Arial"/>
                          <a:cs typeface="Arial"/>
                          <a:sym typeface="Arial"/>
                        </a:rPr>
                      </a:br>
                      <a:r>
                        <a:rPr b="1" i="0" lang="en-US" sz="1100" u="none" strike="noStrike">
                          <a:solidFill>
                            <a:srgbClr val="000000"/>
                          </a:solidFill>
                          <a:latin typeface="Arial"/>
                          <a:ea typeface="Arial"/>
                          <a:cs typeface="Arial"/>
                          <a:sym typeface="Arial"/>
                        </a:rPr>
                        <a:t>Start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Schedule UID</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Completion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Resulting L/C</a:t>
                      </a:r>
                      <a:endParaRPr/>
                    </a:p>
                  </a:txBody>
                  <a:tcPr marT="5725" marB="0" marR="5725" marL="5725" anchor="ctr">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r>
              <a:tr h="115700">
                <a:tc>
                  <a:txBody>
                    <a:bodyPr/>
                    <a:lstStyle/>
                    <a:p>
                      <a:pPr indent="0" lvl="2" marL="0" marR="0" rtl="0" algn="l">
                        <a:spcBef>
                          <a:spcPts val="0"/>
                        </a:spcBef>
                        <a:spcAft>
                          <a:spcPts val="0"/>
                        </a:spcAft>
                        <a:buNone/>
                      </a:pPr>
                      <a:r>
                        <a:rPr lang="en-US" sz="1100" u="none" cap="none" strike="noStrike">
                          <a:solidFill>
                            <a:schemeClr val="dk1"/>
                          </a:solidFill>
                          <a:latin typeface="Arial"/>
                          <a:ea typeface="Arial"/>
                          <a:cs typeface="Arial"/>
                          <a:sym typeface="Arial"/>
                        </a:rPr>
                        <a:t>Requirements review with ISS Acoustics group</a:t>
                      </a:r>
                      <a:endParaRPr sz="1100" u="none" cap="none" strike="noStrike">
                        <a:solidFill>
                          <a:schemeClr val="dk1"/>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1/21/15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2/4/15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3x4</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2" marL="0" marR="0" rtl="0" algn="l">
                        <a:lnSpc>
                          <a:spcPct val="100000"/>
                        </a:lnSpc>
                        <a:spcBef>
                          <a:spcPts val="0"/>
                        </a:spcBef>
                        <a:spcAft>
                          <a:spcPts val="0"/>
                        </a:spcAft>
                        <a:buClr>
                          <a:schemeClr val="dk1"/>
                        </a:buClr>
                        <a:buSzPts val="1100"/>
                        <a:buFont typeface="Arial"/>
                        <a:buNone/>
                      </a:pPr>
                      <a:r>
                        <a:rPr lang="en-US" sz="1100" u="none" cap="none" strike="noStrike">
                          <a:solidFill>
                            <a:schemeClr val="dk1"/>
                          </a:solidFill>
                          <a:latin typeface="Arial"/>
                          <a:ea typeface="Arial"/>
                          <a:cs typeface="Arial"/>
                          <a:sym typeface="Arial"/>
                        </a:rPr>
                        <a:t>Propulsion subsystem testing.</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3/1/15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7/30/15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3x3</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Test fans in flight-like configuration</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2/15/16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5/31/16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2x2</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63125">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Requirement exceptions approved</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1/15/17</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5/1/17</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1x1</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337" name="Google Shape;337;p19"/>
          <p:cNvSpPr/>
          <p:nvPr/>
        </p:nvSpPr>
        <p:spPr>
          <a:xfrm>
            <a:off x="776283" y="2178843"/>
            <a:ext cx="366713" cy="457200"/>
          </a:xfrm>
          <a:prstGeom prst="downArrow">
            <a:avLst>
              <a:gd fmla="val 50000" name="adj1"/>
              <a:gd fmla="val 49870" name="adj2"/>
            </a:avLst>
          </a:prstGeom>
          <a:solidFill>
            <a:schemeClr val="lt1"/>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2"/>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Project Manager’s</a:t>
            </a:r>
            <a:br>
              <a:rPr lang="en-US"/>
            </a:br>
            <a:r>
              <a:rPr lang="en-US"/>
              <a:t>3rd Quarter Assessment</a:t>
            </a:r>
            <a:endParaRPr/>
          </a:p>
        </p:txBody>
      </p:sp>
      <p:graphicFrame>
        <p:nvGraphicFramePr>
          <p:cNvPr id="59" name="Google Shape;59;p2"/>
          <p:cNvGraphicFramePr/>
          <p:nvPr/>
        </p:nvGraphicFramePr>
        <p:xfrm>
          <a:off x="266700" y="1295400"/>
          <a:ext cx="3000000" cy="3000000"/>
        </p:xfrm>
        <a:graphic>
          <a:graphicData uri="http://schemas.openxmlformats.org/drawingml/2006/table">
            <a:tbl>
              <a:tblPr>
                <a:noFill/>
                <a:tableStyleId>{226A45D0-92A1-4ACF-934E-97D5C48343D0}</a:tableStyleId>
              </a:tblPr>
              <a:tblGrid>
                <a:gridCol w="2209800"/>
                <a:gridCol w="342900"/>
                <a:gridCol w="342900"/>
                <a:gridCol w="342900"/>
                <a:gridCol w="342900"/>
                <a:gridCol w="5029200"/>
              </a:tblGrid>
              <a:tr h="297850">
                <a:tc rowSpan="2">
                  <a:txBody>
                    <a:bodyPr/>
                    <a:lstStyle/>
                    <a:p>
                      <a:pPr indent="0" lvl="0" marL="0" marR="0" rtl="0" algn="ctr">
                        <a:spcBef>
                          <a:spcPts val="0"/>
                        </a:spcBef>
                        <a:spcAft>
                          <a:spcPts val="0"/>
                        </a:spcAft>
                        <a:buNone/>
                      </a:pPr>
                      <a:r>
                        <a:rPr b="1" i="0" lang="en-US" sz="1400" u="none" cap="none" strike="noStrike">
                          <a:solidFill>
                            <a:srgbClr val="FFFFFF"/>
                          </a:solidFill>
                          <a:latin typeface="Arial"/>
                          <a:ea typeface="Arial"/>
                          <a:cs typeface="Arial"/>
                          <a:sym typeface="Arial"/>
                        </a:rPr>
                        <a:t>Technology</a:t>
                      </a:r>
                      <a:endParaRPr/>
                    </a:p>
                  </a:txBody>
                  <a:tcPr marT="8200" marB="0" marR="8200" marL="8200" anchor="ctr">
                    <a:lnL cap="flat" cmpd="sng" w="28575">
                      <a:solidFill>
                        <a:srgbClr val="000000"/>
                      </a:solidFill>
                      <a:prstDash val="solid"/>
                      <a:round/>
                      <a:headEnd len="sm" w="sm" type="none"/>
                      <a:tailEnd len="sm" w="sm" type="none"/>
                    </a:lnL>
                    <a:lnR cap="flat" cmpd="sng" w="9525">
                      <a:solidFill>
                        <a:srgbClr val="FFFFFF"/>
                      </a:solidFill>
                      <a:prstDash val="solid"/>
                      <a:round/>
                      <a:headEnd len="sm" w="sm" type="none"/>
                      <a:tailEnd len="sm" w="sm" type="none"/>
                    </a:lnR>
                    <a:lnT cap="flat" cmpd="sng" w="2857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0000"/>
                    </a:solidFill>
                  </a:tcPr>
                </a:tc>
                <a:tc gridSpan="4">
                  <a:txBody>
                    <a:bodyPr/>
                    <a:lstStyle/>
                    <a:p>
                      <a:pPr indent="0" lvl="0" marL="0" marR="0" rtl="0" algn="ctr">
                        <a:spcBef>
                          <a:spcPts val="0"/>
                        </a:spcBef>
                        <a:spcAft>
                          <a:spcPts val="0"/>
                        </a:spcAft>
                        <a:buNone/>
                      </a:pPr>
                      <a:r>
                        <a:rPr b="1" i="0" lang="en-US" sz="1400" u="none" cap="none" strike="noStrike">
                          <a:solidFill>
                            <a:srgbClr val="FFFFFF"/>
                          </a:solidFill>
                          <a:latin typeface="Arial"/>
                          <a:ea typeface="Arial"/>
                          <a:cs typeface="Arial"/>
                          <a:sym typeface="Arial"/>
                        </a:rPr>
                        <a:t>Performance</a:t>
                      </a:r>
                      <a:endParaRPr/>
                    </a:p>
                  </a:txBody>
                  <a:tcPr marT="8200" marB="0" marR="8200" marL="8200" anchor="b">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28575">
                      <a:solidFill>
                        <a:srgbClr val="000000"/>
                      </a:solidFill>
                      <a:prstDash val="solid"/>
                      <a:round/>
                      <a:headEnd len="sm" w="sm" type="none"/>
                      <a:tailEnd len="sm" w="sm" type="none"/>
                    </a:lnT>
                    <a:lnB cap="flat" cmpd="sng" w="9525">
                      <a:solidFill>
                        <a:srgbClr val="FFFFFF"/>
                      </a:solidFill>
                      <a:prstDash val="solid"/>
                      <a:round/>
                      <a:headEnd len="sm" w="sm" type="none"/>
                      <a:tailEnd len="sm" w="sm" type="none"/>
                    </a:lnB>
                    <a:solidFill>
                      <a:srgbClr val="000000"/>
                    </a:solidFill>
                  </a:tcPr>
                </a:tc>
                <a:tc hMerge="1"/>
                <a:tc hMerge="1"/>
                <a:tc hMerge="1"/>
                <a:tc rowSpan="2">
                  <a:txBody>
                    <a:bodyPr/>
                    <a:lstStyle/>
                    <a:p>
                      <a:pPr indent="0" lvl="0" marL="0" marR="0" rtl="0" algn="ctr">
                        <a:spcBef>
                          <a:spcPts val="0"/>
                        </a:spcBef>
                        <a:spcAft>
                          <a:spcPts val="0"/>
                        </a:spcAft>
                        <a:buNone/>
                      </a:pPr>
                      <a:r>
                        <a:rPr b="1" i="0" lang="en-US" sz="1400" u="none" cap="none" strike="noStrike">
                          <a:solidFill>
                            <a:srgbClr val="FFFFFF"/>
                          </a:solidFill>
                          <a:latin typeface="Arial"/>
                          <a:ea typeface="Arial"/>
                          <a:cs typeface="Arial"/>
                          <a:sym typeface="Arial"/>
                        </a:rPr>
                        <a:t>Comments</a:t>
                      </a:r>
                      <a:endParaRPr/>
                    </a:p>
                  </a:txBody>
                  <a:tcPr marT="8200" marB="0" marR="8200" marL="8200" anchor="ctr">
                    <a:lnL cap="flat" cmpd="sng" w="9525">
                      <a:solidFill>
                        <a:srgbClr val="FFFFFF"/>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0000"/>
                    </a:solidFill>
                  </a:tcPr>
                </a:tc>
              </a:tr>
              <a:tr h="248950">
                <a:tc vMerge="1"/>
                <a:tc>
                  <a:txBody>
                    <a:bodyPr/>
                    <a:lstStyle/>
                    <a:p>
                      <a:pPr indent="0" lvl="0" marL="0" marR="0" rtl="0" algn="ctr">
                        <a:spcBef>
                          <a:spcPts val="0"/>
                        </a:spcBef>
                        <a:spcAft>
                          <a:spcPts val="0"/>
                        </a:spcAft>
                        <a:buNone/>
                      </a:pPr>
                      <a:r>
                        <a:rPr b="0" i="0" lang="en-US" sz="1200" u="none" cap="none" strike="noStrike">
                          <a:solidFill>
                            <a:srgbClr val="FFFFFF"/>
                          </a:solidFill>
                          <a:latin typeface="Arial"/>
                          <a:ea typeface="Arial"/>
                          <a:cs typeface="Arial"/>
                          <a:sym typeface="Arial"/>
                        </a:rPr>
                        <a:t>T</a:t>
                      </a:r>
                      <a:endParaRPr/>
                    </a:p>
                  </a:txBody>
                  <a:tcPr marT="8200" marB="0" marR="8200" marL="8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000000"/>
                      </a:solidFill>
                      <a:prstDash val="solid"/>
                      <a:round/>
                      <a:headEnd len="sm" w="sm" type="none"/>
                      <a:tailEnd len="sm" w="sm" type="none"/>
                    </a:lnB>
                    <a:solidFill>
                      <a:srgbClr val="000000"/>
                    </a:solidFill>
                  </a:tcPr>
                </a:tc>
                <a:tc>
                  <a:txBody>
                    <a:bodyPr/>
                    <a:lstStyle/>
                    <a:p>
                      <a:pPr indent="0" lvl="0" marL="0" marR="0" rtl="0" algn="ctr">
                        <a:spcBef>
                          <a:spcPts val="0"/>
                        </a:spcBef>
                        <a:spcAft>
                          <a:spcPts val="0"/>
                        </a:spcAft>
                        <a:buNone/>
                      </a:pPr>
                      <a:r>
                        <a:rPr b="0" i="0" lang="en-US" sz="1200" u="none" cap="none" strike="noStrike">
                          <a:solidFill>
                            <a:srgbClr val="FFFFFF"/>
                          </a:solidFill>
                          <a:latin typeface="Arial"/>
                          <a:ea typeface="Arial"/>
                          <a:cs typeface="Arial"/>
                          <a:sym typeface="Arial"/>
                        </a:rPr>
                        <a:t>C</a:t>
                      </a:r>
                      <a:endParaRPr/>
                    </a:p>
                  </a:txBody>
                  <a:tcPr marT="8200" marB="0" marR="8200" marL="8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000000"/>
                      </a:solidFill>
                      <a:prstDash val="solid"/>
                      <a:round/>
                      <a:headEnd len="sm" w="sm" type="none"/>
                      <a:tailEnd len="sm" w="sm" type="none"/>
                    </a:lnB>
                    <a:solidFill>
                      <a:srgbClr val="000000"/>
                    </a:solidFill>
                  </a:tcPr>
                </a:tc>
                <a:tc>
                  <a:txBody>
                    <a:bodyPr/>
                    <a:lstStyle/>
                    <a:p>
                      <a:pPr indent="0" lvl="0" marL="0" marR="0" rtl="0" algn="ctr">
                        <a:spcBef>
                          <a:spcPts val="0"/>
                        </a:spcBef>
                        <a:spcAft>
                          <a:spcPts val="0"/>
                        </a:spcAft>
                        <a:buNone/>
                      </a:pPr>
                      <a:r>
                        <a:rPr b="0" i="0" lang="en-US" sz="1200" u="none" cap="none" strike="noStrike">
                          <a:solidFill>
                            <a:srgbClr val="FFFFFF"/>
                          </a:solidFill>
                          <a:latin typeface="Arial"/>
                          <a:ea typeface="Arial"/>
                          <a:cs typeface="Arial"/>
                          <a:sym typeface="Arial"/>
                        </a:rPr>
                        <a:t>S</a:t>
                      </a:r>
                      <a:endParaRPr/>
                    </a:p>
                  </a:txBody>
                  <a:tcPr marT="8200" marB="0" marR="8200" marL="8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000000"/>
                      </a:solidFill>
                      <a:prstDash val="solid"/>
                      <a:round/>
                      <a:headEnd len="sm" w="sm" type="none"/>
                      <a:tailEnd len="sm" w="sm" type="none"/>
                    </a:lnB>
                    <a:solidFill>
                      <a:srgbClr val="000000"/>
                    </a:solidFill>
                  </a:tcPr>
                </a:tc>
                <a:tc>
                  <a:txBody>
                    <a:bodyPr/>
                    <a:lstStyle/>
                    <a:p>
                      <a:pPr indent="0" lvl="0" marL="0" marR="0" rtl="0" algn="ctr">
                        <a:spcBef>
                          <a:spcPts val="0"/>
                        </a:spcBef>
                        <a:spcAft>
                          <a:spcPts val="0"/>
                        </a:spcAft>
                        <a:buNone/>
                      </a:pPr>
                      <a:r>
                        <a:rPr b="0" i="0" lang="en-US" sz="1200" u="none" cap="none" strike="noStrike">
                          <a:solidFill>
                            <a:srgbClr val="FFFFFF"/>
                          </a:solidFill>
                          <a:latin typeface="Arial"/>
                          <a:ea typeface="Arial"/>
                          <a:cs typeface="Arial"/>
                          <a:sym typeface="Arial"/>
                        </a:rPr>
                        <a:t>P</a:t>
                      </a:r>
                      <a:endParaRPr/>
                    </a:p>
                  </a:txBody>
                  <a:tcPr marT="8200" marB="0" marR="8200" marL="8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000000"/>
                      </a:solidFill>
                      <a:prstDash val="solid"/>
                      <a:round/>
                      <a:headEnd len="sm" w="sm" type="none"/>
                      <a:tailEnd len="sm" w="sm" type="none"/>
                    </a:lnB>
                    <a:solidFill>
                      <a:srgbClr val="000000"/>
                    </a:solidFill>
                  </a:tcPr>
                </a:tc>
                <a:tc vMerge="1"/>
              </a:tr>
              <a:tr h="2120200">
                <a:tc>
                  <a:txBody>
                    <a:bodyPr/>
                    <a:lstStyle/>
                    <a:p>
                      <a:pPr indent="0" lvl="0" marL="0" marR="0" rtl="0" algn="l">
                        <a:spcBef>
                          <a:spcPts val="0"/>
                        </a:spcBef>
                        <a:spcAft>
                          <a:spcPts val="0"/>
                        </a:spcAft>
                        <a:buNone/>
                      </a:pPr>
                      <a:r>
                        <a:rPr b="1" i="0" lang="en-US" sz="1400" u="none" cap="none" strike="noStrike">
                          <a:solidFill>
                            <a:srgbClr val="FFFFFF"/>
                          </a:solidFill>
                          <a:latin typeface="Arial"/>
                          <a:ea typeface="Arial"/>
                          <a:cs typeface="Arial"/>
                          <a:sym typeface="Arial"/>
                        </a:rPr>
                        <a:t>Astrobee</a:t>
                      </a:r>
                      <a:endParaRPr/>
                    </a:p>
                  </a:txBody>
                  <a:tcPr marT="0" marB="0" marR="91450" marL="91450"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1B15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rPr b="1"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marR="0" rtl="0" algn="l">
                        <a:spcBef>
                          <a:spcPts val="0"/>
                        </a:spcBef>
                        <a:spcAft>
                          <a:spcPts val="0"/>
                        </a:spcAft>
                        <a:buNone/>
                      </a:pPr>
                      <a:r>
                        <a:rPr b="1" i="0" lang="en-US" sz="1200" u="none" cap="none" strike="noStrike">
                          <a:solidFill>
                            <a:srgbClr val="000000"/>
                          </a:solidFill>
                          <a:latin typeface="Helvetica Neue"/>
                          <a:ea typeface="Helvetica Neue"/>
                          <a:cs typeface="Helvetica Neue"/>
                          <a:sym typeface="Helvetica Neue"/>
                        </a:rPr>
                        <a:t>Schedule </a:t>
                      </a:r>
                      <a:r>
                        <a:rPr b="0" i="0" lang="en-US" sz="1200" u="none" cap="none" strike="noStrike">
                          <a:solidFill>
                            <a:srgbClr val="000000"/>
                          </a:solidFill>
                          <a:latin typeface="Helvetica Neue"/>
                          <a:ea typeface="Helvetica Neue"/>
                          <a:cs typeface="Helvetica Neue"/>
                          <a:sym typeface="Helvetica Neue"/>
                        </a:rPr>
                        <a:t>– Minimal margin for cert and flight unit builds. Addressing tight schedule via overlapping builds (incurs risk due to build of some flight components prior to completion of cert unit testing).</a:t>
                      </a:r>
                      <a:endParaRPr/>
                    </a:p>
                    <a:p>
                      <a:pPr indent="0" lvl="0" marL="0" marR="0" rtl="0" algn="l">
                        <a:spcBef>
                          <a:spcPts val="600"/>
                        </a:spcBef>
                        <a:spcAft>
                          <a:spcPts val="0"/>
                        </a:spcAft>
                        <a:buNone/>
                      </a:pPr>
                      <a:r>
                        <a:rPr b="1" i="0" lang="en-US" sz="1200" u="none" cap="none" strike="noStrike">
                          <a:solidFill>
                            <a:srgbClr val="000000"/>
                          </a:solidFill>
                          <a:latin typeface="Helvetica Neue"/>
                          <a:ea typeface="Helvetica Neue"/>
                          <a:cs typeface="Helvetica Neue"/>
                          <a:sym typeface="Helvetica Neue"/>
                        </a:rPr>
                        <a:t>Programmatic</a:t>
                      </a:r>
                      <a:r>
                        <a:rPr b="0" i="0" lang="en-US" sz="1200" u="none" cap="none" strike="noStrike">
                          <a:solidFill>
                            <a:srgbClr val="000000"/>
                          </a:solidFill>
                          <a:latin typeface="Helvetica Neue"/>
                          <a:ea typeface="Helvetica Neue"/>
                          <a:cs typeface="Helvetica Neue"/>
                          <a:sym typeface="Helvetica Neue"/>
                        </a:rPr>
                        <a:t> – Technology transition to customer will be incomplete if current project scope is not increased. A one-year (FY18) extension required for check-out and commissioning activities on ISS. </a:t>
                      </a:r>
                      <a:endParaRPr/>
                    </a:p>
                    <a:p>
                      <a:pPr indent="-403225" lvl="0" marL="403225" marR="0" rtl="0" algn="l">
                        <a:spcBef>
                          <a:spcPts val="1200"/>
                        </a:spcBef>
                        <a:spcAft>
                          <a:spcPts val="0"/>
                        </a:spcAft>
                        <a:buNone/>
                      </a:pPr>
                      <a:r>
                        <a:rPr b="1" i="0" lang="en-US" sz="1200" u="none" cap="none" strike="noStrike">
                          <a:solidFill>
                            <a:srgbClr val="000000"/>
                          </a:solidFill>
                          <a:latin typeface="Helvetica Neue"/>
                          <a:ea typeface="Helvetica Neue"/>
                          <a:cs typeface="Helvetica Neue"/>
                          <a:sym typeface="Helvetica Neue"/>
                        </a:rPr>
                        <a:t>Note: PPBE18 PAA briefing lists on-orbit commissioning as FY18 deliverable, but no formal decision memo extending the project has yet been provided. </a:t>
                      </a:r>
                      <a:endParaRPr/>
                    </a:p>
                  </a:txBody>
                  <a:tcPr marT="0" marB="0" marR="91450" marL="91450"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r>
              <a:tr h="342900">
                <a:tc>
                  <a:txBody>
                    <a:bodyPr/>
                    <a:lstStyle/>
                    <a:p>
                      <a:pPr indent="1587" lvl="1" marL="111125" marR="0" rtl="0" algn="l">
                        <a:lnSpc>
                          <a:spcPct val="100000"/>
                        </a:lnSpc>
                        <a:spcBef>
                          <a:spcPts val="0"/>
                        </a:spcBef>
                        <a:spcAft>
                          <a:spcPts val="0"/>
                        </a:spcAft>
                        <a:buClr>
                          <a:srgbClr val="FFFFFF"/>
                        </a:buClr>
                        <a:buSzPts val="1200"/>
                        <a:buFont typeface="Arial"/>
                        <a:buNone/>
                      </a:pPr>
                      <a:r>
                        <a:rPr b="1" i="0" lang="en-US" sz="1200" u="none" cap="none" strike="noStrike">
                          <a:solidFill>
                            <a:srgbClr val="FFFFFF"/>
                          </a:solidFill>
                          <a:latin typeface="Arial"/>
                          <a:ea typeface="Arial"/>
                          <a:cs typeface="Arial"/>
                          <a:sym typeface="Arial"/>
                        </a:rPr>
                        <a:t>Vision based navigation</a:t>
                      </a:r>
                      <a:endParaRPr/>
                    </a:p>
                  </a:txBody>
                  <a:tcPr marT="0" marB="0" marR="91450" marL="91450"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1B1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l">
                        <a:lnSpc>
                          <a:spcPct val="100000"/>
                        </a:lnSpc>
                        <a:spcBef>
                          <a:spcPts val="0"/>
                        </a:spcBef>
                        <a:spcAft>
                          <a:spcPts val="0"/>
                        </a:spcAft>
                        <a:buNone/>
                      </a:pPr>
                      <a:r>
                        <a:rPr b="0" i="0" lang="en-US" sz="1200" u="none" cap="none" strike="noStrike">
                          <a:solidFill>
                            <a:srgbClr val="000000"/>
                          </a:solidFill>
                          <a:latin typeface="Arial"/>
                          <a:ea typeface="Arial"/>
                          <a:cs typeface="Arial"/>
                          <a:sym typeface="Arial"/>
                        </a:rPr>
                        <a:t>Small, mobile vision based navigation system for operating in 6 DOF</a:t>
                      </a:r>
                      <a:endParaRPr b="0" i="0" sz="1200" u="none" cap="none" strike="noStrike">
                        <a:solidFill>
                          <a:srgbClr val="000000"/>
                        </a:solidFill>
                        <a:latin typeface="Arial"/>
                        <a:ea typeface="Arial"/>
                        <a:cs typeface="Arial"/>
                        <a:sym typeface="Arial"/>
                      </a:endParaRPr>
                    </a:p>
                  </a:txBody>
                  <a:tcPr marT="0" marB="0" marR="91450" marL="91450"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42900">
                <a:tc>
                  <a:txBody>
                    <a:bodyPr/>
                    <a:lstStyle/>
                    <a:p>
                      <a:pPr indent="1587" lvl="1" marL="111125" marR="0" rtl="0" algn="l">
                        <a:lnSpc>
                          <a:spcPct val="100000"/>
                        </a:lnSpc>
                        <a:spcBef>
                          <a:spcPts val="0"/>
                        </a:spcBef>
                        <a:spcAft>
                          <a:spcPts val="0"/>
                        </a:spcAft>
                        <a:buClr>
                          <a:srgbClr val="FFFFFF"/>
                        </a:buClr>
                        <a:buSzPts val="1200"/>
                        <a:buFont typeface="Arial"/>
                        <a:buNone/>
                      </a:pPr>
                      <a:r>
                        <a:rPr b="1" i="0" lang="en-US" sz="1200" u="none" cap="none" strike="noStrike">
                          <a:solidFill>
                            <a:srgbClr val="FFFFFF"/>
                          </a:solidFill>
                          <a:latin typeface="Arial"/>
                          <a:ea typeface="Arial"/>
                          <a:cs typeface="Arial"/>
                          <a:sym typeface="Arial"/>
                        </a:rPr>
                        <a:t>Fan based propulsion</a:t>
                      </a:r>
                      <a:endParaRPr/>
                    </a:p>
                  </a:txBody>
                  <a:tcPr marT="0" marB="0" marR="91450" marL="91450"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l">
                        <a:lnSpc>
                          <a:spcPct val="100000"/>
                        </a:lnSpc>
                        <a:spcBef>
                          <a:spcPts val="0"/>
                        </a:spcBef>
                        <a:spcAft>
                          <a:spcPts val="0"/>
                        </a:spcAft>
                        <a:buNone/>
                      </a:pPr>
                      <a:r>
                        <a:rPr b="0" i="0" lang="en-US" sz="1200" u="none" cap="none" strike="noStrike">
                          <a:solidFill>
                            <a:srgbClr val="000000"/>
                          </a:solidFill>
                          <a:latin typeface="Arial"/>
                          <a:ea typeface="Arial"/>
                          <a:cs typeface="Arial"/>
                          <a:sym typeface="Arial"/>
                        </a:rPr>
                        <a:t>Operate autonomously within ISS safety constraints</a:t>
                      </a:r>
                      <a:endParaRPr b="0" i="0" sz="1200" u="none" cap="none" strike="noStrike">
                        <a:solidFill>
                          <a:srgbClr val="000000"/>
                        </a:solidFill>
                        <a:latin typeface="Arial"/>
                        <a:ea typeface="Arial"/>
                        <a:cs typeface="Arial"/>
                        <a:sym typeface="Arial"/>
                      </a:endParaRPr>
                    </a:p>
                  </a:txBody>
                  <a:tcPr marT="0" marB="0" marR="91450" marL="91450"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42900">
                <a:tc>
                  <a:txBody>
                    <a:bodyPr/>
                    <a:lstStyle/>
                    <a:p>
                      <a:pPr indent="1587" lvl="1" marL="111125" marR="0" rtl="0" algn="l">
                        <a:spcBef>
                          <a:spcPts val="0"/>
                        </a:spcBef>
                        <a:spcAft>
                          <a:spcPts val="0"/>
                        </a:spcAft>
                        <a:buNone/>
                      </a:pPr>
                      <a:r>
                        <a:rPr b="1" i="0" lang="en-US" sz="1200" u="none" cap="none" strike="noStrike">
                          <a:solidFill>
                            <a:srgbClr val="FFFFFF"/>
                          </a:solidFill>
                          <a:latin typeface="Arial"/>
                          <a:ea typeface="Arial"/>
                          <a:cs typeface="Arial"/>
                          <a:sym typeface="Arial"/>
                        </a:rPr>
                        <a:t>ISS 3D path planning</a:t>
                      </a:r>
                      <a:endParaRPr b="1" i="0" sz="1200" u="none" cap="none" strike="noStrike">
                        <a:solidFill>
                          <a:srgbClr val="FFFFFF"/>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rPr b="0" i="0" lang="en-US" sz="1200" u="none" cap="none" strike="noStrike">
                          <a:solidFill>
                            <a:srgbClr val="000000"/>
                          </a:solidFill>
                          <a:latin typeface="Arial"/>
                          <a:ea typeface="Arial"/>
                          <a:cs typeface="Arial"/>
                          <a:sym typeface="Arial"/>
                        </a:rPr>
                        <a:t> </a:t>
                      </a:r>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00B050"/>
                    </a:solidFill>
                  </a:tcPr>
                </a:tc>
                <a:tc>
                  <a:txBody>
                    <a:bodyPr/>
                    <a:lstStyle/>
                    <a:p>
                      <a:pPr indent="0" lvl="0" marL="0" marR="0" rtl="0" algn="l">
                        <a:lnSpc>
                          <a:spcPct val="100000"/>
                        </a:lnSpc>
                        <a:spcBef>
                          <a:spcPts val="0"/>
                        </a:spcBef>
                        <a:spcAft>
                          <a:spcPts val="0"/>
                        </a:spcAft>
                        <a:buNone/>
                      </a:pPr>
                      <a:r>
                        <a:rPr b="0" i="0" lang="en-US" sz="1200" u="none" cap="none" strike="noStrike">
                          <a:solidFill>
                            <a:srgbClr val="000000"/>
                          </a:solidFill>
                          <a:latin typeface="Arial"/>
                          <a:ea typeface="Arial"/>
                          <a:cs typeface="Arial"/>
                          <a:sym typeface="Arial"/>
                        </a:rPr>
                        <a:t>Path planning inside ISS</a:t>
                      </a:r>
                      <a:endParaRPr/>
                    </a:p>
                  </a:txBody>
                  <a:tcPr marT="45725" marB="0" marR="91450" marL="91450"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42900">
                <a:tc>
                  <a:txBody>
                    <a:bodyPr/>
                    <a:lstStyle/>
                    <a:p>
                      <a:pPr indent="1587" lvl="1" marL="111125" marR="0" rtl="0" algn="l">
                        <a:spcBef>
                          <a:spcPts val="0"/>
                        </a:spcBef>
                        <a:spcAft>
                          <a:spcPts val="0"/>
                        </a:spcAft>
                        <a:buNone/>
                      </a:pPr>
                      <a:r>
                        <a:rPr b="1" i="0" lang="en-US" sz="1200" u="none" cap="none" strike="noStrike">
                          <a:solidFill>
                            <a:srgbClr val="FFFFFF"/>
                          </a:solidFill>
                          <a:latin typeface="Arial"/>
                          <a:ea typeface="Arial"/>
                          <a:cs typeface="Arial"/>
                          <a:sym typeface="Arial"/>
                        </a:rPr>
                        <a:t>Zero-G robotic perching</a:t>
                      </a:r>
                      <a:endParaRPr b="1" i="0" sz="1200" u="none" cap="none" strike="noStrike">
                        <a:solidFill>
                          <a:srgbClr val="FFFFFF"/>
                        </a:solidFill>
                        <a:latin typeface="Arial"/>
                        <a:ea typeface="Arial"/>
                        <a:cs typeface="Arial"/>
                        <a:sym typeface="Arial"/>
                      </a:endParaRPr>
                    </a:p>
                  </a:txBody>
                  <a:tcPr marT="0" marB="0" marR="91450" marL="91450" anchor="ctr">
                    <a:lnL cap="flat" cmpd="sng" w="2857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0070C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00B050"/>
                    </a:solidFill>
                  </a:tcPr>
                </a:tc>
                <a:tc>
                  <a:txBody>
                    <a:bodyPr/>
                    <a:lstStyle/>
                    <a:p>
                      <a:pPr indent="0" lvl="0" marL="0" marR="0" rtl="0" algn="ctr">
                        <a:spcBef>
                          <a:spcPts val="0"/>
                        </a:spcBef>
                        <a:spcAft>
                          <a:spcPts val="0"/>
                        </a:spcAft>
                        <a:buNone/>
                      </a:pPr>
                      <a:r>
                        <a:t/>
                      </a:r>
                      <a:endParaRPr b="0" i="0" sz="1200" u="none" cap="none" strike="noStrike">
                        <a:solidFill>
                          <a:srgbClr val="000000"/>
                        </a:solidFill>
                        <a:latin typeface="Arial"/>
                        <a:ea typeface="Arial"/>
                        <a:cs typeface="Arial"/>
                        <a:sym typeface="Arial"/>
                      </a:endParaRPr>
                    </a:p>
                  </a:txBody>
                  <a:tcPr marT="8200" marB="0" marR="8200" marL="82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00B050"/>
                    </a:solidFill>
                  </a:tcPr>
                </a:tc>
                <a:tc>
                  <a:txBody>
                    <a:bodyPr/>
                    <a:lstStyle/>
                    <a:p>
                      <a:pPr indent="0" lvl="0" marL="0" marR="0" rtl="0" algn="l">
                        <a:lnSpc>
                          <a:spcPct val="100000"/>
                        </a:lnSpc>
                        <a:spcBef>
                          <a:spcPts val="0"/>
                        </a:spcBef>
                        <a:spcAft>
                          <a:spcPts val="0"/>
                        </a:spcAft>
                        <a:buNone/>
                      </a:pPr>
                      <a:r>
                        <a:rPr b="0" i="0" lang="en-US" sz="1200" u="none" cap="none" strike="noStrike">
                          <a:solidFill>
                            <a:srgbClr val="000000"/>
                          </a:solidFill>
                          <a:latin typeface="Arial"/>
                          <a:ea typeface="Arial"/>
                          <a:cs typeface="Arial"/>
                          <a:sym typeface="Arial"/>
                        </a:rPr>
                        <a:t>Perching on ISS structure to conserve consumables</a:t>
                      </a:r>
                      <a:endParaRPr b="0" i="0" sz="1200" u="none" cap="none" strike="noStrike">
                        <a:solidFill>
                          <a:srgbClr val="000000"/>
                        </a:solidFill>
                        <a:latin typeface="Arial"/>
                        <a:ea typeface="Arial"/>
                        <a:cs typeface="Arial"/>
                        <a:sym typeface="Arial"/>
                      </a:endParaRPr>
                    </a:p>
                  </a:txBody>
                  <a:tcPr marT="45725" marB="0" marR="91450" marL="91450" anchor="ctr">
                    <a:lnL cap="flat" cmpd="sng" w="952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tcPr>
                </a:tc>
              </a:tr>
            </a:tbl>
          </a:graphicData>
        </a:graphic>
      </p:graphicFrame>
      <p:sp>
        <p:nvSpPr>
          <p:cNvPr id="60" name="Google Shape;60;p2"/>
          <p:cNvSpPr txBox="1"/>
          <p:nvPr/>
        </p:nvSpPr>
        <p:spPr>
          <a:xfrm>
            <a:off x="8167077" y="6555154"/>
            <a:ext cx="18466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0"/>
          <p:cNvSpPr/>
          <p:nvPr/>
        </p:nvSpPr>
        <p:spPr>
          <a:xfrm>
            <a:off x="1752600" y="1228360"/>
            <a:ext cx="7238995" cy="5324840"/>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4" name="Google Shape;344;p20"/>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HET2 Risks</a:t>
            </a:r>
            <a:endParaRPr/>
          </a:p>
        </p:txBody>
      </p:sp>
      <p:sp>
        <p:nvSpPr>
          <p:cNvPr id="345" name="Google Shape;345;p20"/>
          <p:cNvSpPr txBox="1"/>
          <p:nvPr>
            <p:ph idx="1" type="body"/>
          </p:nvPr>
        </p:nvSpPr>
        <p:spPr>
          <a:xfrm>
            <a:off x="1752600" y="1219200"/>
            <a:ext cx="7239000" cy="39624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1800"/>
              <a:buFont typeface="Arial"/>
              <a:buNone/>
            </a:pPr>
            <a:r>
              <a:rPr b="1" i="0" lang="en-US" sz="1800" u="none" cap="none" strike="noStrike">
                <a:solidFill>
                  <a:schemeClr val="dk1"/>
                </a:solidFill>
                <a:latin typeface="Arial"/>
                <a:ea typeface="Arial"/>
                <a:cs typeface="Arial"/>
                <a:sym typeface="Arial"/>
              </a:rPr>
              <a:t>Safety approval of operations without crew tending (FFREQ-49)</a:t>
            </a:r>
            <a:endParaRPr b="1" i="0" sz="1800" u="sng" cap="none" strike="noStrike">
              <a:solidFill>
                <a:schemeClr val="dk1"/>
              </a:solidFill>
              <a:latin typeface="Arial"/>
              <a:ea typeface="Arial"/>
              <a:cs typeface="Arial"/>
              <a:sym typeface="Arial"/>
            </a:endParaRPr>
          </a:p>
          <a:p>
            <a:pPr indent="-342900" lvl="0" marL="342900" marR="0" rtl="0" algn="l">
              <a:spcBef>
                <a:spcPts val="28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Risk Statement</a:t>
            </a:r>
            <a:r>
              <a:rPr b="1" i="0" lang="en-US" sz="1400" u="none" cap="none" strike="noStrike">
                <a:solidFill>
                  <a:schemeClr val="dk1"/>
                </a:solidFill>
                <a:latin typeface="Arial"/>
                <a:ea typeface="Arial"/>
                <a:cs typeface="Arial"/>
                <a:sym typeface="Arial"/>
              </a:rPr>
              <a:t>                                 </a:t>
            </a:r>
            <a:r>
              <a:rPr b="1" i="0" lang="en-US" sz="1400" u="sng" cap="none" strike="noStrike">
                <a:solidFill>
                  <a:schemeClr val="dk1"/>
                </a:solidFill>
                <a:latin typeface="Arial"/>
                <a:ea typeface="Arial"/>
                <a:cs typeface="Arial"/>
                <a:sym typeface="Arial"/>
              </a:rPr>
              <a:t>Approach</a:t>
            </a:r>
            <a:r>
              <a:rPr b="0" i="0" lang="en-US" sz="1400" u="none" cap="none" strike="noStrike">
                <a:solidFill>
                  <a:schemeClr val="dk1"/>
                </a:solidFill>
                <a:latin typeface="Arial"/>
                <a:ea typeface="Arial"/>
                <a:cs typeface="Arial"/>
                <a:sym typeface="Arial"/>
              </a:rPr>
              <a:t>:  Research                                                                        </a:t>
            </a:r>
            <a:endParaRPr/>
          </a:p>
          <a:p>
            <a:pPr indent="-342900" lvl="0" marL="342900" marR="0" rtl="0" algn="l">
              <a:spcBef>
                <a:spcPts val="28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Given that Astrobee is a collision hazard on ISS, there is a possibility that the planned hazard controls will not be approved by the ISS safety panel, resulting in Astrobee not being approved for autonomous operations on ISS.</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Context</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The Payload Safety Review Panel (PSRP) at JSC approves all ISS payloads. The PSRP has a standard set of hazards that each payload must assess and prove that the hazard is not applicable or mitigated. The team must also determine if there are other unique hazards for their payload. For a free flying robot, the possibility of collisions is a unique hazard. Mitigating this hazard for an autonomous Astrobee (meaning crew cannot be used for hazard mitigation) will be a significant challenge</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Status</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7/2016. At PSRP 2, crew collisions with Astrobee defined as safety critical; will require safety equivalent non-compliance report at SSPCB.</a:t>
            </a:r>
            <a:endParaRPr/>
          </a:p>
          <a:p>
            <a:pPr indent="-342900" lvl="0" marL="342900" marR="0" rtl="0" algn="l">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a:p>
            <a:pPr indent="-342900" lvl="0" marL="342900" marR="0" rtl="0" algn="l">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46" name="Google Shape;346;p20"/>
          <p:cNvSpPr/>
          <p:nvPr/>
        </p:nvSpPr>
        <p:spPr>
          <a:xfrm>
            <a:off x="182558" y="1228360"/>
            <a:ext cx="1570042" cy="5324840"/>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400" u="sng">
                <a:solidFill>
                  <a:schemeClr val="dk1"/>
                </a:solidFill>
                <a:latin typeface="Arial"/>
                <a:ea typeface="Arial"/>
                <a:cs typeface="Arial"/>
                <a:sym typeface="Arial"/>
              </a:rPr>
              <a:t>Risk ID #</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3</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Trend</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Criticality</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Current L/C</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3x4</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Affinity Group</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Technical</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Planned Closure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9/15/2017</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Open Date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10/1/2014</a:t>
            </a:r>
            <a:endParaRPr/>
          </a:p>
        </p:txBody>
      </p:sp>
      <p:sp>
        <p:nvSpPr>
          <p:cNvPr id="347" name="Google Shape;347;p20"/>
          <p:cNvSpPr/>
          <p:nvPr/>
        </p:nvSpPr>
        <p:spPr>
          <a:xfrm rot="10800000">
            <a:off x="776283" y="2178843"/>
            <a:ext cx="366713" cy="457200"/>
          </a:xfrm>
          <a:prstGeom prst="downArrow">
            <a:avLst>
              <a:gd fmla="val 50000" name="adj1"/>
              <a:gd fmla="val 49870" name="adj2"/>
            </a:avLst>
          </a:prstGeom>
          <a:solidFill>
            <a:schemeClr val="lt1"/>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8" name="Google Shape;348;p20"/>
          <p:cNvSpPr/>
          <p:nvPr/>
        </p:nvSpPr>
        <p:spPr>
          <a:xfrm>
            <a:off x="601658" y="3124200"/>
            <a:ext cx="715963" cy="457200"/>
          </a:xfrm>
          <a:prstGeom prst="rect">
            <a:avLst/>
          </a:prstGeom>
          <a:solidFill>
            <a:srgbClr val="FFFF00"/>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Arial"/>
                <a:ea typeface="Arial"/>
                <a:cs typeface="Arial"/>
                <a:sym typeface="Arial"/>
              </a:rPr>
              <a:t>Med</a:t>
            </a:r>
            <a:endParaRPr sz="1800">
              <a:solidFill>
                <a:schemeClr val="dk1"/>
              </a:solidFill>
              <a:latin typeface="Arial"/>
              <a:ea typeface="Arial"/>
              <a:cs typeface="Arial"/>
              <a:sym typeface="Arial"/>
            </a:endParaRPr>
          </a:p>
        </p:txBody>
      </p:sp>
      <p:graphicFrame>
        <p:nvGraphicFramePr>
          <p:cNvPr id="349" name="Google Shape;349;p20"/>
          <p:cNvGraphicFramePr/>
          <p:nvPr/>
        </p:nvGraphicFramePr>
        <p:xfrm>
          <a:off x="1862223" y="5105400"/>
          <a:ext cx="3000000" cy="3000000"/>
        </p:xfrm>
        <a:graphic>
          <a:graphicData uri="http://schemas.openxmlformats.org/drawingml/2006/table">
            <a:tbl>
              <a:tblPr>
                <a:noFill/>
                <a:tableStyleId>{226A45D0-92A1-4ACF-934E-97D5C48343D0}</a:tableStyleId>
              </a:tblPr>
              <a:tblGrid>
                <a:gridCol w="3124200"/>
                <a:gridCol w="762000"/>
                <a:gridCol w="762000"/>
                <a:gridCol w="685800"/>
                <a:gridCol w="914400"/>
                <a:gridCol w="768350"/>
              </a:tblGrid>
              <a:tr h="99400">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Mitigation Steps</a:t>
                      </a:r>
                      <a:endParaRPr/>
                    </a:p>
                  </a:txBody>
                  <a:tcPr marT="5725" marB="0" marR="5725" marL="5725" anchor="ctr">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Dollars to implement</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Trigger/        </a:t>
                      </a:r>
                      <a:br>
                        <a:rPr b="1" i="0" lang="en-US" sz="1100" u="none" strike="noStrike">
                          <a:solidFill>
                            <a:srgbClr val="000000"/>
                          </a:solidFill>
                          <a:latin typeface="Arial"/>
                          <a:ea typeface="Arial"/>
                          <a:cs typeface="Arial"/>
                          <a:sym typeface="Arial"/>
                        </a:rPr>
                      </a:br>
                      <a:r>
                        <a:rPr b="1" i="0" lang="en-US" sz="1100" u="none" strike="noStrike">
                          <a:solidFill>
                            <a:srgbClr val="000000"/>
                          </a:solidFill>
                          <a:latin typeface="Arial"/>
                          <a:ea typeface="Arial"/>
                          <a:cs typeface="Arial"/>
                          <a:sym typeface="Arial"/>
                        </a:rPr>
                        <a:t>Start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Schedule UID</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Completion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Resulting L/C</a:t>
                      </a:r>
                      <a:endParaRPr/>
                    </a:p>
                  </a:txBody>
                  <a:tcPr marT="5725" marB="0" marR="5725" marL="5725" anchor="ctr">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r>
              <a:tr h="115700">
                <a:tc>
                  <a:txBody>
                    <a:bodyPr/>
                    <a:lstStyle/>
                    <a:p>
                      <a:pPr indent="0" lvl="2" marL="0" marR="0" rtl="0" algn="l">
                        <a:spcBef>
                          <a:spcPts val="0"/>
                        </a:spcBef>
                        <a:spcAft>
                          <a:spcPts val="0"/>
                        </a:spcAft>
                        <a:buNone/>
                      </a:pPr>
                      <a:r>
                        <a:rPr lang="en-US" sz="1100" u="none" cap="none" strike="noStrike">
                          <a:solidFill>
                            <a:schemeClr val="dk1"/>
                          </a:solidFill>
                          <a:latin typeface="Arial"/>
                          <a:ea typeface="Arial"/>
                          <a:cs typeface="Arial"/>
                          <a:sym typeface="Arial"/>
                        </a:rPr>
                        <a:t>Review safety critical FSW approach with R2.</a:t>
                      </a:r>
                      <a:endParaRPr sz="1100" u="none" cap="none" strike="noStrike">
                        <a:solidFill>
                          <a:schemeClr val="dk1"/>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3/6/15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3/6/15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3x4</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Conduct TIMs with PSRP/CSP as needed; hazards approval at PSRP 1</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4/1/15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9/15/15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2x4</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63125">
                <a:tc>
                  <a:txBody>
                    <a:bodyPr/>
                    <a:lstStyle/>
                    <a:p>
                      <a:pPr indent="0" lvl="0" marL="0" marR="0" rtl="0" algn="l">
                        <a:lnSpc>
                          <a:spcPct val="100000"/>
                        </a:lnSpc>
                        <a:spcBef>
                          <a:spcPts val="0"/>
                        </a:spcBef>
                        <a:spcAft>
                          <a:spcPts val="0"/>
                        </a:spcAft>
                        <a:buClr>
                          <a:srgbClr val="000000"/>
                        </a:buClr>
                        <a:buSzPts val="1100"/>
                        <a:buFont typeface="Arial"/>
                        <a:buNone/>
                      </a:pPr>
                      <a:r>
                        <a:rPr b="0" i="0" lang="en-US" sz="1100" u="none" strike="noStrike">
                          <a:solidFill>
                            <a:srgbClr val="000000"/>
                          </a:solidFill>
                          <a:latin typeface="Arial"/>
                          <a:ea typeface="Arial"/>
                          <a:cs typeface="Arial"/>
                          <a:sym typeface="Arial"/>
                        </a:rPr>
                        <a:t>Conduct TIMs as needed; mitigation</a:t>
                      </a:r>
                      <a:r>
                        <a:rPr b="0" i="0" lang="en-US" sz="1100" u="none" strike="noStrike">
                          <a:solidFill>
                            <a:srgbClr val="000000"/>
                          </a:solidFill>
                          <a:latin typeface="Arial"/>
                          <a:ea typeface="Arial"/>
                          <a:cs typeface="Arial"/>
                          <a:sym typeface="Arial"/>
                        </a:rPr>
                        <a:t> methods</a:t>
                      </a:r>
                      <a:r>
                        <a:rPr b="0" i="0" lang="en-US" sz="1100" u="none" strike="noStrike">
                          <a:solidFill>
                            <a:srgbClr val="000000"/>
                          </a:solidFill>
                          <a:latin typeface="Arial"/>
                          <a:ea typeface="Arial"/>
                          <a:cs typeface="Arial"/>
                          <a:sym typeface="Arial"/>
                        </a:rPr>
                        <a:t> approval at PSRP 2</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9/15/15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6/8/16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1x4</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Final safety approval at PSRP</a:t>
                      </a:r>
                      <a:r>
                        <a:rPr b="0" i="0" lang="en-US" sz="1100" u="none" strike="noStrike">
                          <a:solidFill>
                            <a:srgbClr val="000000"/>
                          </a:solidFill>
                          <a:latin typeface="Arial"/>
                          <a:ea typeface="Arial"/>
                          <a:cs typeface="Arial"/>
                          <a:sym typeface="Arial"/>
                        </a:rPr>
                        <a:t> 3</a:t>
                      </a:r>
                      <a:endParaRPr b="0" i="0" sz="1100" u="none" strike="noStrike">
                        <a:solidFill>
                          <a:srgbClr val="000000"/>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3/15/16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9/15/17</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1x1</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1"/>
          <p:cNvSpPr/>
          <p:nvPr/>
        </p:nvSpPr>
        <p:spPr>
          <a:xfrm>
            <a:off x="1752600" y="1228360"/>
            <a:ext cx="7238995" cy="5337175"/>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6" name="Google Shape;356;p21"/>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HET2 Risks</a:t>
            </a:r>
            <a:endParaRPr/>
          </a:p>
        </p:txBody>
      </p:sp>
      <p:sp>
        <p:nvSpPr>
          <p:cNvPr id="357" name="Google Shape;357;p21"/>
          <p:cNvSpPr txBox="1"/>
          <p:nvPr>
            <p:ph idx="1" type="body"/>
          </p:nvPr>
        </p:nvSpPr>
        <p:spPr>
          <a:xfrm>
            <a:off x="1752600" y="1219200"/>
            <a:ext cx="7239000" cy="39624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1800"/>
              <a:buFont typeface="Arial"/>
              <a:buNone/>
            </a:pPr>
            <a:r>
              <a:rPr b="1" i="0" lang="en-US" sz="1800" u="none" cap="none" strike="noStrike">
                <a:solidFill>
                  <a:schemeClr val="dk1"/>
                </a:solidFill>
                <a:latin typeface="Arial"/>
                <a:ea typeface="Arial"/>
                <a:cs typeface="Arial"/>
                <a:sym typeface="Arial"/>
              </a:rPr>
              <a:t>Performance Trades: fans, batteries, size (FFREQ-44)</a:t>
            </a:r>
            <a:endParaRPr b="1" i="0" sz="1800" u="sng" cap="none" strike="noStrike">
              <a:solidFill>
                <a:schemeClr val="dk1"/>
              </a:solidFill>
              <a:latin typeface="Arial"/>
              <a:ea typeface="Arial"/>
              <a:cs typeface="Arial"/>
              <a:sym typeface="Arial"/>
            </a:endParaRPr>
          </a:p>
          <a:p>
            <a:pPr indent="-342900" lvl="0" marL="342900" marR="0" rtl="0" algn="l">
              <a:spcBef>
                <a:spcPts val="28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Risk Statement</a:t>
            </a:r>
            <a:r>
              <a:rPr b="1" i="0" lang="en-US" sz="1400" u="none" cap="none" strike="noStrike">
                <a:solidFill>
                  <a:schemeClr val="dk1"/>
                </a:solidFill>
                <a:latin typeface="Arial"/>
                <a:ea typeface="Arial"/>
                <a:cs typeface="Arial"/>
                <a:sym typeface="Arial"/>
              </a:rPr>
              <a:t>                                 </a:t>
            </a:r>
            <a:r>
              <a:rPr b="1" i="0" lang="en-US" sz="1400" u="sng" cap="none" strike="noStrike">
                <a:solidFill>
                  <a:schemeClr val="dk1"/>
                </a:solidFill>
                <a:latin typeface="Arial"/>
                <a:ea typeface="Arial"/>
                <a:cs typeface="Arial"/>
                <a:sym typeface="Arial"/>
              </a:rPr>
              <a:t>Approach</a:t>
            </a:r>
            <a:r>
              <a:rPr b="0" i="0" lang="en-US" sz="1400" u="none" cap="none" strike="noStrike">
                <a:solidFill>
                  <a:schemeClr val="dk1"/>
                </a:solidFill>
                <a:latin typeface="Arial"/>
                <a:ea typeface="Arial"/>
                <a:cs typeface="Arial"/>
                <a:sym typeface="Arial"/>
              </a:rPr>
              <a:t>:  Mitigate                                                                        </a:t>
            </a:r>
            <a:endParaRPr/>
          </a:p>
          <a:p>
            <a:pPr indent="-342900" lvl="0" marL="342900" marR="0" rtl="0" algn="l">
              <a:spcBef>
                <a:spcPts val="28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Given that multiple fans and batteries may cause the overall system dimensions to increase beyond the desired size limits, there is a possibility that a trade off between holonomic control, thrust, run time and size must be made, resulting in not all stakeholder expectations being met.</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Context</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Electric fans will provide better energy efficiency for the intended use cases rather than a pressurized system.  Multiple fans are required for 6 DOF holonomic control.  Larger batteries are needed to provide sufficient run time.  Size must be limited for the robot to be human-friendly, fit through hatches, and stay out of the crew’s way.  </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Status</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7/2016.  Design presented to stakeholders at PTR 3.  Delta review expected in early fall; this risk will close at that time.</a:t>
            </a:r>
            <a:endParaRPr/>
          </a:p>
          <a:p>
            <a:pPr indent="-342900" lvl="0" marL="342900" marR="0" rtl="0" algn="l">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58" name="Google Shape;358;p21"/>
          <p:cNvSpPr/>
          <p:nvPr/>
        </p:nvSpPr>
        <p:spPr>
          <a:xfrm>
            <a:off x="182558" y="1228360"/>
            <a:ext cx="1570042" cy="5340350"/>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400" u="sng">
                <a:solidFill>
                  <a:schemeClr val="dk1"/>
                </a:solidFill>
                <a:latin typeface="Arial"/>
                <a:ea typeface="Arial"/>
                <a:cs typeface="Arial"/>
                <a:sym typeface="Arial"/>
              </a:rPr>
              <a:t>Risk ID #</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4</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Trend</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Criticality</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Current L/C</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2x2</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Affinity Group</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Technical</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Planned Closure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5/25/2016</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Open Date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1/7/2015</a:t>
            </a:r>
            <a:endParaRPr/>
          </a:p>
        </p:txBody>
      </p:sp>
      <p:sp>
        <p:nvSpPr>
          <p:cNvPr id="359" name="Google Shape;359;p21"/>
          <p:cNvSpPr/>
          <p:nvPr/>
        </p:nvSpPr>
        <p:spPr>
          <a:xfrm>
            <a:off x="601658" y="3124200"/>
            <a:ext cx="715963" cy="457200"/>
          </a:xfrm>
          <a:prstGeom prst="rect">
            <a:avLst/>
          </a:prstGeom>
          <a:solidFill>
            <a:srgbClr val="00B050"/>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Arial"/>
                <a:ea typeface="Arial"/>
                <a:cs typeface="Arial"/>
                <a:sym typeface="Arial"/>
              </a:rPr>
              <a:t>Low</a:t>
            </a:r>
            <a:endParaRPr sz="1800">
              <a:solidFill>
                <a:schemeClr val="dk1"/>
              </a:solidFill>
              <a:latin typeface="Arial"/>
              <a:ea typeface="Arial"/>
              <a:cs typeface="Arial"/>
              <a:sym typeface="Arial"/>
            </a:endParaRPr>
          </a:p>
        </p:txBody>
      </p:sp>
      <p:graphicFrame>
        <p:nvGraphicFramePr>
          <p:cNvPr id="360" name="Google Shape;360;p21"/>
          <p:cNvGraphicFramePr/>
          <p:nvPr/>
        </p:nvGraphicFramePr>
        <p:xfrm>
          <a:off x="1862979" y="4755098"/>
          <a:ext cx="3000000" cy="3000000"/>
        </p:xfrm>
        <a:graphic>
          <a:graphicData uri="http://schemas.openxmlformats.org/drawingml/2006/table">
            <a:tbl>
              <a:tblPr>
                <a:noFill/>
                <a:tableStyleId>{226A45D0-92A1-4ACF-934E-97D5C48343D0}</a:tableStyleId>
              </a:tblPr>
              <a:tblGrid>
                <a:gridCol w="3124200"/>
                <a:gridCol w="762000"/>
                <a:gridCol w="762000"/>
                <a:gridCol w="685800"/>
                <a:gridCol w="914400"/>
                <a:gridCol w="768350"/>
              </a:tblGrid>
              <a:tr h="99400">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Mitigation Steps</a:t>
                      </a:r>
                      <a:endParaRPr/>
                    </a:p>
                  </a:txBody>
                  <a:tcPr marT="5725" marB="0" marR="5725" marL="5725" anchor="ctr">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Dollars to implement</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Trigger/        </a:t>
                      </a:r>
                      <a:br>
                        <a:rPr b="1" i="0" lang="en-US" sz="1100" u="none" strike="noStrike">
                          <a:solidFill>
                            <a:srgbClr val="000000"/>
                          </a:solidFill>
                          <a:latin typeface="Arial"/>
                          <a:ea typeface="Arial"/>
                          <a:cs typeface="Arial"/>
                          <a:sym typeface="Arial"/>
                        </a:rPr>
                      </a:br>
                      <a:r>
                        <a:rPr b="1" i="0" lang="en-US" sz="1100" u="none" strike="noStrike">
                          <a:solidFill>
                            <a:srgbClr val="000000"/>
                          </a:solidFill>
                          <a:latin typeface="Arial"/>
                          <a:ea typeface="Arial"/>
                          <a:cs typeface="Arial"/>
                          <a:sym typeface="Arial"/>
                        </a:rPr>
                        <a:t>Start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Schedule UID</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Completion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Resulting L/C</a:t>
                      </a:r>
                      <a:endParaRPr/>
                    </a:p>
                  </a:txBody>
                  <a:tcPr marT="5725" marB="0" marR="5725" marL="5725" anchor="ctr">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r>
              <a:tr h="115700">
                <a:tc>
                  <a:txBody>
                    <a:bodyPr/>
                    <a:lstStyle/>
                    <a:p>
                      <a:pPr indent="0" lvl="2" marL="0" marR="0" rtl="0" algn="l">
                        <a:spcBef>
                          <a:spcPts val="0"/>
                        </a:spcBef>
                        <a:spcAft>
                          <a:spcPts val="0"/>
                        </a:spcAft>
                        <a:buNone/>
                      </a:pPr>
                      <a:r>
                        <a:rPr lang="en-US" sz="1100" u="none" cap="none" strike="noStrike">
                          <a:solidFill>
                            <a:schemeClr val="dk1"/>
                          </a:solidFill>
                          <a:latin typeface="Arial"/>
                          <a:ea typeface="Arial"/>
                          <a:cs typeface="Arial"/>
                          <a:sym typeface="Arial"/>
                        </a:rPr>
                        <a:t>Review requirements and point design with customers at PTR1</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2/10/15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2/25/15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3x4</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2" marL="0" marR="0" rtl="0" algn="l">
                        <a:lnSpc>
                          <a:spcPct val="100000"/>
                        </a:lnSpc>
                        <a:spcBef>
                          <a:spcPts val="0"/>
                        </a:spcBef>
                        <a:spcAft>
                          <a:spcPts val="0"/>
                        </a:spcAft>
                        <a:buClr>
                          <a:schemeClr val="dk1"/>
                        </a:buClr>
                        <a:buSzPts val="1100"/>
                        <a:buFont typeface="Arial"/>
                        <a:buNone/>
                      </a:pPr>
                      <a:r>
                        <a:rPr lang="en-US" sz="1100" u="none" cap="none" strike="noStrike">
                          <a:solidFill>
                            <a:schemeClr val="dk1"/>
                          </a:solidFill>
                          <a:latin typeface="Arial"/>
                          <a:ea typeface="Arial"/>
                          <a:cs typeface="Arial"/>
                          <a:sym typeface="Arial"/>
                        </a:rPr>
                        <a:t>Get AES priority (holonomic, run time, thrust, size); factor into new trade study</a:t>
                      </a:r>
                      <a:endParaRPr sz="1100" u="none" cap="none" strike="noStrike">
                        <a:solidFill>
                          <a:schemeClr val="dk1"/>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2/25/15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3/1/15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3x4</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Present new point design to customer.</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3/18/15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3/23/15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3x3</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Present preliminary</a:t>
                      </a:r>
                      <a:r>
                        <a:rPr b="0" i="0" lang="en-US" sz="1100" u="none" strike="noStrike">
                          <a:solidFill>
                            <a:srgbClr val="000000"/>
                          </a:solidFill>
                          <a:latin typeface="Arial"/>
                          <a:ea typeface="Arial"/>
                          <a:cs typeface="Arial"/>
                          <a:sym typeface="Arial"/>
                        </a:rPr>
                        <a:t> design to stakeholders at PTR 2.</a:t>
                      </a:r>
                      <a:endParaRPr b="0" i="0" sz="1100" u="none" strike="noStrike">
                        <a:solidFill>
                          <a:srgbClr val="000000"/>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9/1/15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9/15/15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3x2</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lnSpc>
                          <a:spcPct val="100000"/>
                        </a:lnSpc>
                        <a:spcBef>
                          <a:spcPts val="0"/>
                        </a:spcBef>
                        <a:spcAft>
                          <a:spcPts val="0"/>
                        </a:spcAft>
                        <a:buClr>
                          <a:srgbClr val="000000"/>
                        </a:buClr>
                        <a:buSzPts val="1100"/>
                        <a:buFont typeface="Arial"/>
                        <a:buNone/>
                      </a:pPr>
                      <a:r>
                        <a:rPr b="0" i="0" lang="en-US" sz="1100" u="none" strike="noStrike">
                          <a:solidFill>
                            <a:srgbClr val="000000"/>
                          </a:solidFill>
                          <a:latin typeface="Arial"/>
                          <a:ea typeface="Arial"/>
                          <a:cs typeface="Arial"/>
                          <a:sym typeface="Arial"/>
                        </a:rPr>
                        <a:t>Present final</a:t>
                      </a:r>
                      <a:r>
                        <a:rPr b="0" i="0" lang="en-US" sz="1100" u="none" strike="noStrike">
                          <a:solidFill>
                            <a:srgbClr val="000000"/>
                          </a:solidFill>
                          <a:latin typeface="Arial"/>
                          <a:ea typeface="Arial"/>
                          <a:cs typeface="Arial"/>
                          <a:sym typeface="Arial"/>
                        </a:rPr>
                        <a:t> design to stakeholders at PTR 3.</a:t>
                      </a:r>
                      <a:endParaRPr b="0" i="0" sz="1100" u="none" strike="noStrike">
                        <a:solidFill>
                          <a:srgbClr val="000000"/>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10/1/15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100"/>
                        <a:buFont typeface="Arial"/>
                        <a:buNone/>
                      </a:pPr>
                      <a:r>
                        <a:rPr b="0" i="0" lang="en-US" sz="1100" u="none" strike="noStrike">
                          <a:solidFill>
                            <a:srgbClr val="000000"/>
                          </a:solidFill>
                          <a:latin typeface="Arial"/>
                          <a:ea typeface="Arial"/>
                          <a:cs typeface="Arial"/>
                          <a:sym typeface="Arial"/>
                        </a:rPr>
                        <a:t> 6/23/16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2x2</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361" name="Google Shape;361;p21"/>
          <p:cNvSpPr/>
          <p:nvPr/>
        </p:nvSpPr>
        <p:spPr>
          <a:xfrm>
            <a:off x="776283" y="2178843"/>
            <a:ext cx="366713" cy="457200"/>
          </a:xfrm>
          <a:prstGeom prst="downArrow">
            <a:avLst>
              <a:gd fmla="val 50000" name="adj1"/>
              <a:gd fmla="val 49870" name="adj2"/>
            </a:avLst>
          </a:prstGeom>
          <a:solidFill>
            <a:schemeClr val="lt1"/>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2"/>
          <p:cNvSpPr/>
          <p:nvPr/>
        </p:nvSpPr>
        <p:spPr>
          <a:xfrm>
            <a:off x="1752600" y="1228360"/>
            <a:ext cx="7238995" cy="5337175"/>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8" name="Google Shape;368;p22"/>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HET2 Risks</a:t>
            </a:r>
            <a:endParaRPr/>
          </a:p>
        </p:txBody>
      </p:sp>
      <p:sp>
        <p:nvSpPr>
          <p:cNvPr id="369" name="Google Shape;369;p22"/>
          <p:cNvSpPr txBox="1"/>
          <p:nvPr>
            <p:ph idx="1" type="body"/>
          </p:nvPr>
        </p:nvSpPr>
        <p:spPr>
          <a:xfrm>
            <a:off x="1752600" y="1219200"/>
            <a:ext cx="7239000" cy="39624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1800"/>
              <a:buFont typeface="Arial"/>
              <a:buNone/>
            </a:pPr>
            <a:r>
              <a:rPr b="1" i="0" lang="en-US" sz="1800" u="none" cap="none" strike="noStrike">
                <a:solidFill>
                  <a:schemeClr val="dk1"/>
                </a:solidFill>
                <a:latin typeface="Arial"/>
                <a:ea typeface="Arial"/>
                <a:cs typeface="Arial"/>
                <a:sym typeface="Arial"/>
              </a:rPr>
              <a:t>Cert/Flight Unit schedule (FFREQ-46)</a:t>
            </a:r>
            <a:endParaRPr b="1" i="0" sz="1800" u="sng" cap="none" strike="noStrike">
              <a:solidFill>
                <a:schemeClr val="dk1"/>
              </a:solidFill>
              <a:latin typeface="Arial"/>
              <a:ea typeface="Arial"/>
              <a:cs typeface="Arial"/>
              <a:sym typeface="Arial"/>
            </a:endParaRPr>
          </a:p>
          <a:p>
            <a:pPr indent="-342900" lvl="0" marL="342900" marR="0" rtl="0" algn="l">
              <a:spcBef>
                <a:spcPts val="28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Risk Statement</a:t>
            </a:r>
            <a:r>
              <a:rPr b="1" i="0" lang="en-US" sz="1400" u="none" cap="none" strike="noStrike">
                <a:solidFill>
                  <a:schemeClr val="dk1"/>
                </a:solidFill>
                <a:latin typeface="Arial"/>
                <a:ea typeface="Arial"/>
                <a:cs typeface="Arial"/>
                <a:sym typeface="Arial"/>
              </a:rPr>
              <a:t>                                 </a:t>
            </a:r>
            <a:r>
              <a:rPr b="1" i="0" lang="en-US" sz="1400" u="sng" cap="none" strike="noStrike">
                <a:solidFill>
                  <a:schemeClr val="dk1"/>
                </a:solidFill>
                <a:latin typeface="Arial"/>
                <a:ea typeface="Arial"/>
                <a:cs typeface="Arial"/>
                <a:sym typeface="Arial"/>
              </a:rPr>
              <a:t>Approach</a:t>
            </a:r>
            <a:r>
              <a:rPr b="0" i="0" lang="en-US" sz="1400" u="none" cap="none" strike="noStrike">
                <a:solidFill>
                  <a:schemeClr val="dk1"/>
                </a:solidFill>
                <a:latin typeface="Arial"/>
                <a:ea typeface="Arial"/>
                <a:cs typeface="Arial"/>
                <a:sym typeface="Arial"/>
              </a:rPr>
              <a:t>:  Watch</a:t>
            </a:r>
            <a:endParaRPr/>
          </a:p>
          <a:p>
            <a:pPr indent="-342900" lvl="0" marL="342900" marR="0" rtl="0" algn="l">
              <a:spcBef>
                <a:spcPts val="28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Given the serial Prototyping and Flight development efforts, there is a possibility that the flight unit delivery will extend beyond the project baseline schedule.</a:t>
            </a:r>
            <a:endParaRPr/>
          </a:p>
          <a:p>
            <a:pPr indent="-342900" lvl="0" marL="342900" marR="0" rtl="0" algn="l">
              <a:spcBef>
                <a:spcPts val="28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Context</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The Astrobee development approach uses iterative prototyping to refine requirements, mature design, and reduce risk, thus the efforts are in series.</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Status</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7/2016. Overlap between Cert Unit and Flight Unit schedules in order to stay within project baseline.  This summer/fall will assess what parts of Flight Unit can be accelerated to meet schedule.</a:t>
            </a:r>
            <a:endParaRPr/>
          </a:p>
        </p:txBody>
      </p:sp>
      <p:sp>
        <p:nvSpPr>
          <p:cNvPr id="370" name="Google Shape;370;p22"/>
          <p:cNvSpPr/>
          <p:nvPr/>
        </p:nvSpPr>
        <p:spPr>
          <a:xfrm>
            <a:off x="182558" y="1228360"/>
            <a:ext cx="1570042" cy="5340350"/>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400" u="sng">
                <a:solidFill>
                  <a:schemeClr val="dk1"/>
                </a:solidFill>
                <a:latin typeface="Arial"/>
                <a:ea typeface="Arial"/>
                <a:cs typeface="Arial"/>
                <a:sym typeface="Arial"/>
              </a:rPr>
              <a:t>Risk ID #</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5</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Trend</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Criticality</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Current L/C</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3x4</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Affinity Group</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Schedule</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Planned Closure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9/30/2017</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Open Date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10/1/2014</a:t>
            </a:r>
            <a:endParaRPr/>
          </a:p>
        </p:txBody>
      </p:sp>
      <p:sp>
        <p:nvSpPr>
          <p:cNvPr id="371" name="Google Shape;371;p22"/>
          <p:cNvSpPr/>
          <p:nvPr/>
        </p:nvSpPr>
        <p:spPr>
          <a:xfrm>
            <a:off x="776283" y="2178843"/>
            <a:ext cx="366713" cy="457200"/>
          </a:xfrm>
          <a:prstGeom prst="downArrow">
            <a:avLst>
              <a:gd fmla="val 50000" name="adj1"/>
              <a:gd fmla="val 49870" name="adj2"/>
            </a:avLst>
          </a:prstGeom>
          <a:solidFill>
            <a:schemeClr val="lt1"/>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2" name="Google Shape;372;p22"/>
          <p:cNvSpPr/>
          <p:nvPr/>
        </p:nvSpPr>
        <p:spPr>
          <a:xfrm>
            <a:off x="601658" y="3124200"/>
            <a:ext cx="715963" cy="457200"/>
          </a:xfrm>
          <a:prstGeom prst="rect">
            <a:avLst/>
          </a:prstGeom>
          <a:solidFill>
            <a:srgbClr val="FFFF00"/>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Arial"/>
                <a:ea typeface="Arial"/>
                <a:cs typeface="Arial"/>
                <a:sym typeface="Arial"/>
              </a:rPr>
              <a:t>Med</a:t>
            </a:r>
            <a:endParaRPr sz="1800">
              <a:solidFill>
                <a:schemeClr val="dk1"/>
              </a:solidFill>
              <a:latin typeface="Arial"/>
              <a:ea typeface="Arial"/>
              <a:cs typeface="Arial"/>
              <a:sym typeface="Arial"/>
            </a:endParaRPr>
          </a:p>
        </p:txBody>
      </p:sp>
      <p:graphicFrame>
        <p:nvGraphicFramePr>
          <p:cNvPr id="373" name="Google Shape;373;p22"/>
          <p:cNvGraphicFramePr/>
          <p:nvPr/>
        </p:nvGraphicFramePr>
        <p:xfrm>
          <a:off x="1862223" y="4735540"/>
          <a:ext cx="3000000" cy="3000000"/>
        </p:xfrm>
        <a:graphic>
          <a:graphicData uri="http://schemas.openxmlformats.org/drawingml/2006/table">
            <a:tbl>
              <a:tblPr>
                <a:noFill/>
                <a:tableStyleId>{226A45D0-92A1-4ACF-934E-97D5C48343D0}</a:tableStyleId>
              </a:tblPr>
              <a:tblGrid>
                <a:gridCol w="3124200"/>
                <a:gridCol w="762000"/>
                <a:gridCol w="762000"/>
                <a:gridCol w="685800"/>
                <a:gridCol w="914400"/>
                <a:gridCol w="768350"/>
              </a:tblGrid>
              <a:tr h="99400">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Mitigation Steps</a:t>
                      </a:r>
                      <a:endParaRPr/>
                    </a:p>
                  </a:txBody>
                  <a:tcPr marT="5725" marB="0" marR="5725" marL="5725" anchor="ctr">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Dollars to implement</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Trigger/        </a:t>
                      </a:r>
                      <a:br>
                        <a:rPr b="1" i="0" lang="en-US" sz="1100" u="none" strike="noStrike">
                          <a:solidFill>
                            <a:srgbClr val="000000"/>
                          </a:solidFill>
                          <a:latin typeface="Arial"/>
                          <a:ea typeface="Arial"/>
                          <a:cs typeface="Arial"/>
                          <a:sym typeface="Arial"/>
                        </a:rPr>
                      </a:br>
                      <a:r>
                        <a:rPr b="1" i="0" lang="en-US" sz="1100" u="none" strike="noStrike">
                          <a:solidFill>
                            <a:srgbClr val="000000"/>
                          </a:solidFill>
                          <a:latin typeface="Arial"/>
                          <a:ea typeface="Arial"/>
                          <a:cs typeface="Arial"/>
                          <a:sym typeface="Arial"/>
                        </a:rPr>
                        <a:t>Start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Schedule UID</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Completion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Resulting L/C</a:t>
                      </a:r>
                      <a:endParaRPr/>
                    </a:p>
                  </a:txBody>
                  <a:tcPr marT="5725" marB="0" marR="5725" marL="5725" anchor="ctr">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r>
              <a:tr h="115700">
                <a:tc>
                  <a:txBody>
                    <a:bodyPr/>
                    <a:lstStyle/>
                    <a:p>
                      <a:pPr indent="0" lvl="2" marL="0" marR="0" rtl="0" algn="l">
                        <a:spcBef>
                          <a:spcPts val="0"/>
                        </a:spcBef>
                        <a:spcAft>
                          <a:spcPts val="0"/>
                        </a:spcAft>
                        <a:buNone/>
                      </a:pPr>
                      <a:r>
                        <a:rPr lang="en-US" sz="1100" u="none" cap="none" strike="noStrike">
                          <a:solidFill>
                            <a:schemeClr val="dk1"/>
                          </a:solidFill>
                          <a:latin typeface="Arial"/>
                          <a:ea typeface="Arial"/>
                          <a:cs typeface="Arial"/>
                          <a:sym typeface="Arial"/>
                        </a:rPr>
                        <a:t>Baseline schedule with optimized distribution of reserve and slack for PTR 1.</a:t>
                      </a:r>
                      <a:endParaRPr sz="1100" u="none" cap="none" strike="noStrike">
                        <a:solidFill>
                          <a:schemeClr val="dk1"/>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2/20/15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2/25/15</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4x5</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2" marL="0" marR="0" rtl="0" algn="l">
                        <a:lnSpc>
                          <a:spcPct val="100000"/>
                        </a:lnSpc>
                        <a:spcBef>
                          <a:spcPts val="0"/>
                        </a:spcBef>
                        <a:spcAft>
                          <a:spcPts val="0"/>
                        </a:spcAft>
                        <a:buClr>
                          <a:schemeClr val="dk1"/>
                        </a:buClr>
                        <a:buSzPts val="1100"/>
                        <a:buFont typeface="Arial"/>
                        <a:buNone/>
                      </a:pPr>
                      <a:r>
                        <a:rPr lang="en-US" sz="1100" u="none" cap="none" strike="noStrike">
                          <a:solidFill>
                            <a:schemeClr val="dk1"/>
                          </a:solidFill>
                          <a:latin typeface="Arial"/>
                          <a:ea typeface="Arial"/>
                          <a:cs typeface="Arial"/>
                          <a:sym typeface="Arial"/>
                        </a:rPr>
                        <a:t>Release reserve in P4.</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3/1/16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4x5</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Assess impact of </a:t>
                      </a:r>
                      <a:r>
                        <a:rPr b="0" i="0" lang="en-US" sz="1100" u="none" strike="noStrike">
                          <a:solidFill>
                            <a:srgbClr val="000000"/>
                          </a:solidFill>
                          <a:latin typeface="Arial"/>
                          <a:ea typeface="Arial"/>
                          <a:cs typeface="Arial"/>
                          <a:sym typeface="Arial"/>
                        </a:rPr>
                        <a:t> P4 lessons learned on Cert Unit schedule.</a:t>
                      </a:r>
                      <a:endParaRPr b="0" i="0" sz="1100" u="none" strike="noStrike">
                        <a:solidFill>
                          <a:srgbClr val="000000"/>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2/25/16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6/23/16</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4x5</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Release reserve in Cert Unit.</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3/1/17</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3x5</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Assess impact of Cert Unit lessons learned on</a:t>
                      </a:r>
                      <a:r>
                        <a:rPr b="0" i="0" lang="en-US" sz="1100" u="none" strike="noStrike">
                          <a:solidFill>
                            <a:srgbClr val="000000"/>
                          </a:solidFill>
                          <a:latin typeface="Arial"/>
                          <a:ea typeface="Arial"/>
                          <a:cs typeface="Arial"/>
                          <a:sym typeface="Arial"/>
                        </a:rPr>
                        <a:t> Flight Unit schedule.</a:t>
                      </a:r>
                      <a:endParaRPr b="0" i="0" sz="1100" u="none" strike="noStrike">
                        <a:solidFill>
                          <a:srgbClr val="000000"/>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3/1/17</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9/30/17</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3x5</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3"/>
          <p:cNvSpPr/>
          <p:nvPr/>
        </p:nvSpPr>
        <p:spPr>
          <a:xfrm>
            <a:off x="1752600" y="1228360"/>
            <a:ext cx="7238995" cy="5337175"/>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0" name="Google Shape;380;p23"/>
          <p:cNvSpPr txBox="1"/>
          <p:nvPr>
            <p:ph type="title"/>
          </p:nvPr>
        </p:nvSpPr>
        <p:spPr>
          <a:xfrm>
            <a:off x="1295400" y="76200"/>
            <a:ext cx="65532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HET2 Risks</a:t>
            </a:r>
            <a:endParaRPr/>
          </a:p>
        </p:txBody>
      </p:sp>
      <p:sp>
        <p:nvSpPr>
          <p:cNvPr id="381" name="Google Shape;381;p23"/>
          <p:cNvSpPr txBox="1"/>
          <p:nvPr>
            <p:ph idx="1" type="body"/>
          </p:nvPr>
        </p:nvSpPr>
        <p:spPr>
          <a:xfrm>
            <a:off x="1752600" y="1219200"/>
            <a:ext cx="7239000" cy="39624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1800"/>
              <a:buFont typeface="Arial"/>
              <a:buNone/>
            </a:pPr>
            <a:r>
              <a:rPr b="1" i="0" lang="en-US" sz="1800" u="none" cap="none" strike="noStrike">
                <a:solidFill>
                  <a:schemeClr val="dk1"/>
                </a:solidFill>
                <a:latin typeface="Arial"/>
                <a:ea typeface="Arial"/>
                <a:cs typeface="Arial"/>
                <a:sym typeface="Arial"/>
              </a:rPr>
              <a:t>Technology transition is incomplete (FFREQ-1194)</a:t>
            </a:r>
            <a:endParaRPr b="1" i="0" sz="1800" u="sng" cap="none" strike="noStrike">
              <a:solidFill>
                <a:schemeClr val="dk1"/>
              </a:solidFill>
              <a:latin typeface="Arial"/>
              <a:ea typeface="Arial"/>
              <a:cs typeface="Arial"/>
              <a:sym typeface="Arial"/>
            </a:endParaRPr>
          </a:p>
          <a:p>
            <a:pPr indent="-342900" lvl="0" marL="342900" marR="0" rtl="0" algn="l">
              <a:spcBef>
                <a:spcPts val="28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Risk Statement</a:t>
            </a:r>
            <a:r>
              <a:rPr b="1" i="0" lang="en-US" sz="1400" u="none" cap="none" strike="noStrike">
                <a:solidFill>
                  <a:schemeClr val="dk1"/>
                </a:solidFill>
                <a:latin typeface="Arial"/>
                <a:ea typeface="Arial"/>
                <a:cs typeface="Arial"/>
                <a:sym typeface="Arial"/>
              </a:rPr>
              <a:t>                                 </a:t>
            </a:r>
            <a:r>
              <a:rPr b="1" i="0" lang="en-US" sz="1400" u="sng" cap="none" strike="noStrike">
                <a:solidFill>
                  <a:schemeClr val="dk1"/>
                </a:solidFill>
                <a:latin typeface="Arial"/>
                <a:ea typeface="Arial"/>
                <a:cs typeface="Arial"/>
                <a:sym typeface="Arial"/>
              </a:rPr>
              <a:t>Approach</a:t>
            </a:r>
            <a:r>
              <a:rPr b="0" i="0" lang="en-US" sz="1400" u="none" cap="none" strike="noStrike">
                <a:solidFill>
                  <a:schemeClr val="dk1"/>
                </a:solidFill>
                <a:latin typeface="Arial"/>
                <a:ea typeface="Arial"/>
                <a:cs typeface="Arial"/>
                <a:sym typeface="Arial"/>
              </a:rPr>
              <a:t>:  Mitigate</a:t>
            </a:r>
            <a:endParaRPr/>
          </a:p>
          <a:p>
            <a:pPr indent="-342900" lvl="0" marL="342900" marR="0" rtl="0" algn="l">
              <a:spcBef>
                <a:spcPts val="28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Given that the baselined project schedule ends when the Free Flyers are delivered on-dock, ISS checkout activities will require Astrobee engineering support, and robot software will need modification based on performance on ISS, there is a possibility that the Astrobee engineers will not be available to support the SPHERES Program and the kickoff of Astrobee operations, resulting in loss of on-orbit time.</a:t>
            </a:r>
            <a:endParaRPr/>
          </a:p>
          <a:p>
            <a:pPr indent="-342900" lvl="0" marL="342900" marR="0" rtl="0" algn="l">
              <a:spcBef>
                <a:spcPts val="28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Context</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The project baseline ends when the Astrobee is delivered for launch to ISS.  However, Astrobee software development is required during initial on-orbit activities to build ISS maps for vision based navigation and to adjust the localization based on performance.  Without this Astrobee support, the SPHERES team will not be able to deploy Astrobee for payload operations.</a:t>
            </a:r>
            <a:endParaRPr/>
          </a:p>
          <a:p>
            <a:pPr indent="-342900" lvl="0" marL="342900" marR="0" rtl="0" algn="l">
              <a:spcBef>
                <a:spcPts val="600"/>
              </a:spcBef>
              <a:spcAft>
                <a:spcPts val="0"/>
              </a:spcAft>
              <a:buClr>
                <a:schemeClr val="dk1"/>
              </a:buClr>
              <a:buSzPts val="1400"/>
              <a:buFont typeface="Arial"/>
              <a:buNone/>
            </a:pPr>
            <a:r>
              <a:rPr b="1" i="0" lang="en-US" sz="1400" u="sng" cap="none" strike="noStrike">
                <a:solidFill>
                  <a:schemeClr val="dk1"/>
                </a:solidFill>
                <a:latin typeface="Arial"/>
                <a:ea typeface="Arial"/>
                <a:cs typeface="Arial"/>
                <a:sym typeface="Arial"/>
              </a:rPr>
              <a:t>Status</a:t>
            </a:r>
            <a:endParaRPr/>
          </a:p>
          <a:p>
            <a:pPr indent="-342900" lvl="0" marL="342900" marR="0" rtl="0" algn="l">
              <a:spcBef>
                <a:spcPts val="600"/>
              </a:spcBef>
              <a:spcAft>
                <a:spcPts val="0"/>
              </a:spcAft>
              <a:buClr>
                <a:schemeClr val="dk1"/>
              </a:buClr>
              <a:buSzPts val="1400"/>
              <a:buFont typeface="Arial"/>
              <a:buNone/>
            </a:pPr>
            <a:r>
              <a:rPr b="0" i="0" lang="en-US" sz="1400" u="none" cap="none" strike="noStrike">
                <a:solidFill>
                  <a:schemeClr val="dk1"/>
                </a:solidFill>
                <a:latin typeface="Arial"/>
                <a:ea typeface="Arial"/>
                <a:cs typeface="Arial"/>
                <a:sym typeface="Arial"/>
              </a:rPr>
              <a:t>7/2016.  Submitted FY18 extension proposal to GCD.  Waiting for decision memo (or other) that documents the revised Element baseline.</a:t>
            </a:r>
            <a:endParaRPr/>
          </a:p>
          <a:p>
            <a:pPr indent="-342900" lvl="0" marL="342900" marR="0" rtl="0" algn="l">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382" name="Google Shape;382;p23"/>
          <p:cNvSpPr/>
          <p:nvPr/>
        </p:nvSpPr>
        <p:spPr>
          <a:xfrm>
            <a:off x="182558" y="1228360"/>
            <a:ext cx="1570042" cy="5340350"/>
          </a:xfrm>
          <a:prstGeom prst="rect">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400" u="sng">
                <a:solidFill>
                  <a:schemeClr val="dk1"/>
                </a:solidFill>
                <a:latin typeface="Arial"/>
                <a:ea typeface="Arial"/>
                <a:cs typeface="Arial"/>
                <a:sym typeface="Arial"/>
              </a:rPr>
              <a:t>Risk ID #</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14</a:t>
            </a:r>
            <a:endParaRPr b="1" sz="1400" u="sng">
              <a:solidFill>
                <a:srgbClr val="FF0000"/>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Trend</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Criticality</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Current L/C</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2x4</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Affinity Group</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Technical</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Planned Closure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9/30/2016</a:t>
            </a:r>
            <a:endParaRPr/>
          </a:p>
          <a:p>
            <a:pPr indent="0" lvl="0" marL="0" marR="0" rtl="0" algn="ctr">
              <a:spcBef>
                <a:spcPts val="0"/>
              </a:spcBef>
              <a:spcAft>
                <a:spcPts val="0"/>
              </a:spcAft>
              <a:buNone/>
            </a:pPr>
            <a:r>
              <a:t/>
            </a:r>
            <a:endParaRPr b="1" sz="1400" u="sng">
              <a:solidFill>
                <a:schemeClr val="dk1"/>
              </a:solidFill>
              <a:latin typeface="Arial"/>
              <a:ea typeface="Arial"/>
              <a:cs typeface="Arial"/>
              <a:sym typeface="Arial"/>
            </a:endParaRPr>
          </a:p>
          <a:p>
            <a:pPr indent="0" lvl="0" marL="0" marR="0" rtl="0" algn="ctr">
              <a:spcBef>
                <a:spcPts val="0"/>
              </a:spcBef>
              <a:spcAft>
                <a:spcPts val="0"/>
              </a:spcAft>
              <a:buNone/>
            </a:pPr>
            <a:r>
              <a:rPr b="1" lang="en-US" sz="1400" u="sng">
                <a:solidFill>
                  <a:schemeClr val="dk1"/>
                </a:solidFill>
                <a:latin typeface="Arial"/>
                <a:ea typeface="Arial"/>
                <a:cs typeface="Arial"/>
                <a:sym typeface="Arial"/>
              </a:rPr>
              <a:t>Open Date</a:t>
            </a:r>
            <a:endParaRPr/>
          </a:p>
          <a:p>
            <a:pPr indent="0" lvl="0" marL="0" marR="0" rtl="0" algn="ctr">
              <a:spcBef>
                <a:spcPts val="0"/>
              </a:spcBef>
              <a:spcAft>
                <a:spcPts val="0"/>
              </a:spcAft>
              <a:buNone/>
            </a:pPr>
            <a:r>
              <a:rPr lang="en-US" sz="1400">
                <a:solidFill>
                  <a:schemeClr val="dk1"/>
                </a:solidFill>
                <a:latin typeface="Arial"/>
                <a:ea typeface="Arial"/>
                <a:cs typeface="Arial"/>
                <a:sym typeface="Arial"/>
              </a:rPr>
              <a:t>9/24/15</a:t>
            </a:r>
            <a:endParaRPr/>
          </a:p>
        </p:txBody>
      </p:sp>
      <p:sp>
        <p:nvSpPr>
          <p:cNvPr id="383" name="Google Shape;383;p23"/>
          <p:cNvSpPr/>
          <p:nvPr/>
        </p:nvSpPr>
        <p:spPr>
          <a:xfrm>
            <a:off x="601658" y="3124200"/>
            <a:ext cx="715963" cy="457200"/>
          </a:xfrm>
          <a:prstGeom prst="rect">
            <a:avLst/>
          </a:prstGeom>
          <a:solidFill>
            <a:srgbClr val="FFFF00"/>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Arial"/>
                <a:ea typeface="Arial"/>
                <a:cs typeface="Arial"/>
                <a:sym typeface="Arial"/>
              </a:rPr>
              <a:t>Med</a:t>
            </a:r>
            <a:endParaRPr sz="1800">
              <a:solidFill>
                <a:schemeClr val="dk1"/>
              </a:solidFill>
              <a:latin typeface="Arial"/>
              <a:ea typeface="Arial"/>
              <a:cs typeface="Arial"/>
              <a:sym typeface="Arial"/>
            </a:endParaRPr>
          </a:p>
        </p:txBody>
      </p:sp>
      <p:graphicFrame>
        <p:nvGraphicFramePr>
          <p:cNvPr id="384" name="Google Shape;384;p23"/>
          <p:cNvGraphicFramePr/>
          <p:nvPr/>
        </p:nvGraphicFramePr>
        <p:xfrm>
          <a:off x="1863722" y="5532560"/>
          <a:ext cx="3000000" cy="3000000"/>
        </p:xfrm>
        <a:graphic>
          <a:graphicData uri="http://schemas.openxmlformats.org/drawingml/2006/table">
            <a:tbl>
              <a:tblPr>
                <a:noFill/>
                <a:tableStyleId>{226A45D0-92A1-4ACF-934E-97D5C48343D0}</a:tableStyleId>
              </a:tblPr>
              <a:tblGrid>
                <a:gridCol w="3124200"/>
                <a:gridCol w="762000"/>
                <a:gridCol w="762000"/>
                <a:gridCol w="685800"/>
                <a:gridCol w="914400"/>
                <a:gridCol w="768350"/>
              </a:tblGrid>
              <a:tr h="99400">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Mitigation Steps</a:t>
                      </a:r>
                      <a:endParaRPr/>
                    </a:p>
                  </a:txBody>
                  <a:tcPr marT="5725" marB="0" marR="5725" marL="5725" anchor="ctr">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Dollars to implement</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Trigger/        </a:t>
                      </a:r>
                      <a:br>
                        <a:rPr b="1" i="0" lang="en-US" sz="1100" u="none" strike="noStrike">
                          <a:solidFill>
                            <a:srgbClr val="000000"/>
                          </a:solidFill>
                          <a:latin typeface="Arial"/>
                          <a:ea typeface="Arial"/>
                          <a:cs typeface="Arial"/>
                          <a:sym typeface="Arial"/>
                        </a:rPr>
                      </a:br>
                      <a:r>
                        <a:rPr b="1" i="0" lang="en-US" sz="1100" u="none" strike="noStrike">
                          <a:solidFill>
                            <a:srgbClr val="000000"/>
                          </a:solidFill>
                          <a:latin typeface="Arial"/>
                          <a:ea typeface="Arial"/>
                          <a:cs typeface="Arial"/>
                          <a:sym typeface="Arial"/>
                        </a:rPr>
                        <a:t>Start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Schedule UID</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Completion Date</a:t>
                      </a:r>
                      <a:endParaRPr/>
                    </a:p>
                  </a:txBody>
                  <a:tcPr marT="5725" marB="0" marR="5725" marL="57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c>
                  <a:txBody>
                    <a:bodyPr/>
                    <a:lstStyle/>
                    <a:p>
                      <a:pPr indent="0" lvl="0" marL="0" marR="0" rtl="0" algn="ctr">
                        <a:spcBef>
                          <a:spcPts val="0"/>
                        </a:spcBef>
                        <a:spcAft>
                          <a:spcPts val="0"/>
                        </a:spcAft>
                        <a:buNone/>
                      </a:pPr>
                      <a:r>
                        <a:rPr b="1" i="0" lang="en-US" sz="1100" u="none" strike="noStrike">
                          <a:solidFill>
                            <a:srgbClr val="000000"/>
                          </a:solidFill>
                          <a:latin typeface="Arial"/>
                          <a:ea typeface="Arial"/>
                          <a:cs typeface="Arial"/>
                          <a:sym typeface="Arial"/>
                        </a:rPr>
                        <a:t>Resulting L/C</a:t>
                      </a:r>
                      <a:endParaRPr/>
                    </a:p>
                  </a:txBody>
                  <a:tcPr marT="5725" marB="0" marR="5725" marL="5725" anchor="ctr">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B8CCE4"/>
                    </a:solidFill>
                  </a:tcPr>
                </a:tc>
              </a:tr>
              <a:tr h="115700">
                <a:tc>
                  <a:txBody>
                    <a:bodyPr/>
                    <a:lstStyle/>
                    <a:p>
                      <a:pPr indent="0" lvl="2" marL="0" marR="0" rtl="0" algn="l">
                        <a:spcBef>
                          <a:spcPts val="0"/>
                        </a:spcBef>
                        <a:spcAft>
                          <a:spcPts val="0"/>
                        </a:spcAft>
                        <a:buNone/>
                      </a:pPr>
                      <a:r>
                        <a:rPr lang="en-US" sz="1100" u="none" cap="none" strike="noStrike">
                          <a:solidFill>
                            <a:schemeClr val="dk1"/>
                          </a:solidFill>
                          <a:latin typeface="Arial"/>
                          <a:ea typeface="Arial"/>
                          <a:cs typeface="Arial"/>
                          <a:sym typeface="Arial"/>
                        </a:rPr>
                        <a:t>FY18 new start proposal approved</a:t>
                      </a:r>
                      <a:endParaRPr sz="1100" u="none" cap="none" strike="noStrike">
                        <a:solidFill>
                          <a:schemeClr val="dk1"/>
                        </a:solidFill>
                        <a:latin typeface="Arial"/>
                        <a:ea typeface="Arial"/>
                        <a:cs typeface="Arial"/>
                        <a:sym typeface="Arial"/>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4x5</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(Budget process)</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15700">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FY18 budget approved</a:t>
                      </a:r>
                      <a:endParaRPr/>
                    </a:p>
                  </a:txBody>
                  <a:tcPr marT="5725" marB="0" marR="91450" marL="91450" anchor="b">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t/>
                      </a:r>
                      <a:endParaRPr b="0" i="0" sz="1100" u="none" strike="noStrike">
                        <a:solidFill>
                          <a:srgbClr val="000000"/>
                        </a:solidFill>
                        <a:latin typeface="Arial"/>
                        <a:ea typeface="Arial"/>
                        <a:cs typeface="Arial"/>
                        <a:sym typeface="Arial"/>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100" u="none" strike="noStrike">
                          <a:solidFill>
                            <a:srgbClr val="000000"/>
                          </a:solidFill>
                          <a:latin typeface="Arial"/>
                          <a:ea typeface="Arial"/>
                          <a:cs typeface="Arial"/>
                          <a:sym typeface="Arial"/>
                        </a:rPr>
                        <a:t> </a:t>
                      </a:r>
                      <a:endParaRPr/>
                    </a:p>
                  </a:txBody>
                  <a:tcPr marT="5725" marB="0" marR="5725" marL="5725" anchor="b">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385" name="Google Shape;385;p23"/>
          <p:cNvSpPr/>
          <p:nvPr/>
        </p:nvSpPr>
        <p:spPr>
          <a:xfrm>
            <a:off x="776283" y="2178843"/>
            <a:ext cx="366713" cy="457200"/>
          </a:xfrm>
          <a:prstGeom prst="downArrow">
            <a:avLst>
              <a:gd fmla="val 50000" name="adj1"/>
              <a:gd fmla="val 49870" name="adj2"/>
            </a:avLst>
          </a:prstGeom>
          <a:solidFill>
            <a:schemeClr val="lt1"/>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24"/>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400"/>
              <a:t>Excel File: STMD and GCD Data Request</a:t>
            </a:r>
            <a:endParaRPr/>
          </a:p>
        </p:txBody>
      </p:sp>
      <p:sp>
        <p:nvSpPr>
          <p:cNvPr id="392" name="Google Shape;392;p24"/>
          <p:cNvSpPr txBox="1"/>
          <p:nvPr>
            <p:ph idx="12" type="sldNum"/>
          </p:nvPr>
        </p:nvSpPr>
        <p:spPr>
          <a:xfrm>
            <a:off x="7010400" y="6492875"/>
            <a:ext cx="2133600" cy="3651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000">
                <a:solidFill>
                  <a:srgbClr val="000000"/>
                </a:solidFill>
                <a:latin typeface="Arial"/>
                <a:ea typeface="Arial"/>
                <a:cs typeface="Arial"/>
                <a:sym typeface="Arial"/>
              </a:rPr>
              <a:t>‹#›</a:t>
            </a:fld>
            <a:endParaRPr sz="1000">
              <a:solidFill>
                <a:srgbClr val="000000"/>
              </a:solidFill>
              <a:latin typeface="Arial"/>
              <a:ea typeface="Arial"/>
              <a:cs typeface="Arial"/>
              <a:sym typeface="Arial"/>
            </a:endParaRPr>
          </a:p>
        </p:txBody>
      </p:sp>
      <p:sp>
        <p:nvSpPr>
          <p:cNvPr id="393" name="Google Shape;393;p24"/>
          <p:cNvSpPr/>
          <p:nvPr/>
        </p:nvSpPr>
        <p:spPr>
          <a:xfrm>
            <a:off x="495300" y="5638800"/>
            <a:ext cx="8229600" cy="609600"/>
          </a:xfrm>
          <a:prstGeom prst="rect">
            <a:avLst/>
          </a:prstGeom>
          <a:gradFill>
            <a:gsLst>
              <a:gs pos="0">
                <a:srgbClr val="3E7FCD"/>
              </a:gs>
              <a:gs pos="100000">
                <a:srgbClr val="96C0FF"/>
              </a:gs>
            </a:gsLst>
            <a:lin ang="16200000" scaled="0"/>
          </a:gradFill>
          <a:ln cap="flat" cmpd="sng" w="9525">
            <a:solidFill>
              <a:srgbClr val="4A7DBA"/>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2000">
                <a:solidFill>
                  <a:schemeClr val="lt1"/>
                </a:solidFill>
                <a:latin typeface="Arial"/>
                <a:ea typeface="Arial"/>
                <a:cs typeface="Arial"/>
                <a:sym typeface="Arial"/>
              </a:rPr>
              <a:t>Use Excel file sent with the template and located on NX</a:t>
            </a:r>
            <a:endParaRPr/>
          </a:p>
        </p:txBody>
      </p:sp>
      <p:sp>
        <p:nvSpPr>
          <p:cNvPr id="394" name="Google Shape;394;p24"/>
          <p:cNvSpPr txBox="1"/>
          <p:nvPr>
            <p:ph idx="1" type="body"/>
          </p:nvPr>
        </p:nvSpPr>
        <p:spPr>
          <a:xfrm>
            <a:off x="304800" y="1295400"/>
            <a:ext cx="8610600" cy="2895600"/>
          </a:xfrm>
          <a:prstGeom prst="rect">
            <a:avLst/>
          </a:prstGeom>
          <a:noFill/>
          <a:ln>
            <a:noFill/>
          </a:ln>
        </p:spPr>
        <p:txBody>
          <a:bodyPr anchorCtr="0" anchor="t" bIns="45700" lIns="91425" spcFirstLastPara="1" rIns="91425" wrap="square" tIns="45700">
            <a:noAutofit/>
          </a:bodyPr>
          <a:lstStyle/>
          <a:p>
            <a:pPr indent="-230188" lvl="0" marL="230188" rtl="0" algn="l">
              <a:spcBef>
                <a:spcPts val="0"/>
              </a:spcBef>
              <a:spcAft>
                <a:spcPts val="0"/>
              </a:spcAft>
              <a:buClr>
                <a:schemeClr val="dk1"/>
              </a:buClr>
              <a:buSzPts val="2000"/>
              <a:buChar char="•"/>
            </a:pPr>
            <a:r>
              <a:rPr lang="en-US"/>
              <a:t>Technology Transfer or Infusion</a:t>
            </a:r>
            <a:endParaRPr/>
          </a:p>
          <a:p>
            <a:pPr indent="-230188" lvl="0" marL="230188" rtl="0" algn="l">
              <a:spcBef>
                <a:spcPts val="400"/>
              </a:spcBef>
              <a:spcAft>
                <a:spcPts val="0"/>
              </a:spcAft>
              <a:buClr>
                <a:schemeClr val="dk1"/>
              </a:buClr>
              <a:buSzPts val="2000"/>
              <a:buChar char="•"/>
            </a:pPr>
            <a:r>
              <a:rPr lang="en-US"/>
              <a:t>EPO: Activities, Conferences, and Students</a:t>
            </a:r>
            <a:endParaRPr/>
          </a:p>
          <a:p>
            <a:pPr indent="-230188" lvl="0" marL="230188" rtl="0" algn="l">
              <a:spcBef>
                <a:spcPts val="400"/>
              </a:spcBef>
              <a:spcAft>
                <a:spcPts val="0"/>
              </a:spcAft>
              <a:buClr>
                <a:schemeClr val="dk1"/>
              </a:buClr>
              <a:buSzPts val="2000"/>
              <a:buChar char="•"/>
            </a:pPr>
            <a:r>
              <a:rPr lang="en-US"/>
              <a:t>Economic Development</a:t>
            </a:r>
            <a:endParaRPr/>
          </a:p>
          <a:p>
            <a:pPr indent="-230188" lvl="0" marL="230188" rtl="0" algn="l">
              <a:spcBef>
                <a:spcPts val="400"/>
              </a:spcBef>
              <a:spcAft>
                <a:spcPts val="0"/>
              </a:spcAft>
              <a:buClr>
                <a:schemeClr val="dk1"/>
              </a:buClr>
              <a:buSzPts val="2000"/>
              <a:buChar char="•"/>
            </a:pPr>
            <a:r>
              <a:rPr lang="en-US"/>
              <a:t>STMD Data Analysis Tool – If new project</a:t>
            </a:r>
            <a:endParaRPr/>
          </a:p>
          <a:p>
            <a:pPr indent="-103188" lvl="0" marL="230188" rtl="0" algn="l">
              <a:spcBef>
                <a:spcPts val="400"/>
              </a:spcBef>
              <a:spcAft>
                <a:spcPts val="0"/>
              </a:spcAft>
              <a:buClr>
                <a:schemeClr val="dk1"/>
              </a:buClr>
              <a:buSzPts val="2000"/>
              <a:buNone/>
            </a:pPr>
            <a:r>
              <a:t/>
            </a:r>
            <a:endParaRPr/>
          </a:p>
          <a:p>
            <a:pPr indent="-230188" lvl="0" marL="230188" rtl="0" algn="l">
              <a:spcBef>
                <a:spcPts val="400"/>
              </a:spcBef>
              <a:spcAft>
                <a:spcPts val="0"/>
              </a:spcAft>
              <a:buClr>
                <a:schemeClr val="dk1"/>
              </a:buClr>
              <a:buSzPts val="2000"/>
              <a:buChar char="•"/>
            </a:pPr>
            <a:r>
              <a:rPr lang="en-US"/>
              <a:t>Post Excel File to the following link on NX: </a:t>
            </a:r>
            <a:r>
              <a:rPr lang="en-US" u="sng">
                <a:solidFill>
                  <a:schemeClr val="hlink"/>
                </a:solidFill>
                <a:hlinkClick r:id="rId3"/>
              </a:rPr>
              <a:t>https://nx.larc.nasa.gov/dsweb/View/Collection-87500</a:t>
            </a:r>
            <a:r>
              <a:rPr lang="en-US"/>
              <a:t>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25"/>
          <p:cNvSpPr txBox="1"/>
          <p:nvPr>
            <p:ph idx="1" type="body"/>
          </p:nvPr>
        </p:nvSpPr>
        <p:spPr>
          <a:xfrm>
            <a:off x="323066" y="1178524"/>
            <a:ext cx="2040673" cy="2270069"/>
          </a:xfrm>
          <a:prstGeom prst="rect">
            <a:avLst/>
          </a:prstGeom>
          <a:noFill/>
          <a:ln>
            <a:noFill/>
          </a:ln>
        </p:spPr>
        <p:txBody>
          <a:bodyPr anchorCtr="0" anchor="t" bIns="0" lIns="0" spcFirstLastPara="1" rIns="0" wrap="square" tIns="0">
            <a:noAutofit/>
          </a:bodyPr>
          <a:lstStyle/>
          <a:p>
            <a:pPr indent="-111125" lvl="0" marL="111125" rtl="0" algn="l">
              <a:spcBef>
                <a:spcPts val="0"/>
              </a:spcBef>
              <a:spcAft>
                <a:spcPts val="0"/>
              </a:spcAft>
              <a:buClr>
                <a:schemeClr val="dk1"/>
              </a:buClr>
              <a:buSzPts val="1400"/>
              <a:buChar char="•"/>
            </a:pPr>
            <a:r>
              <a:rPr lang="en-US"/>
              <a:t>Crew performs many tasks that could be performed by a robot</a:t>
            </a:r>
            <a:endParaRPr/>
          </a:p>
          <a:p>
            <a:pPr indent="-111125" lvl="0" marL="111125" rtl="0" algn="l">
              <a:spcBef>
                <a:spcPts val="280"/>
              </a:spcBef>
              <a:spcAft>
                <a:spcPts val="0"/>
              </a:spcAft>
              <a:buClr>
                <a:schemeClr val="dk1"/>
              </a:buClr>
              <a:buSzPts val="1400"/>
              <a:buChar char="•"/>
            </a:pPr>
            <a:r>
              <a:rPr lang="en-US"/>
              <a:t>Crew spends half of a SPHERES session setting up and tearing down equipment </a:t>
            </a:r>
            <a:endParaRPr/>
          </a:p>
        </p:txBody>
      </p:sp>
      <p:sp>
        <p:nvSpPr>
          <p:cNvPr id="401" name="Google Shape;401;p25"/>
          <p:cNvSpPr txBox="1"/>
          <p:nvPr>
            <p:ph idx="2" type="body"/>
          </p:nvPr>
        </p:nvSpPr>
        <p:spPr>
          <a:xfrm>
            <a:off x="317438" y="3997235"/>
            <a:ext cx="2040673" cy="2586447"/>
          </a:xfrm>
          <a:prstGeom prst="rect">
            <a:avLst/>
          </a:prstGeom>
          <a:noFill/>
          <a:ln>
            <a:noFill/>
          </a:ln>
        </p:spPr>
        <p:txBody>
          <a:bodyPr anchorCtr="0" anchor="t" bIns="0" lIns="0" spcFirstLastPara="1" rIns="0" wrap="square" tIns="0">
            <a:noAutofit/>
          </a:bodyPr>
          <a:lstStyle/>
          <a:p>
            <a:pPr indent="-111125" lvl="0" marL="111125" rtl="0" algn="l">
              <a:spcBef>
                <a:spcPts val="0"/>
              </a:spcBef>
              <a:spcAft>
                <a:spcPts val="0"/>
              </a:spcAft>
              <a:buClr>
                <a:schemeClr val="dk1"/>
              </a:buClr>
              <a:buSzPts val="1400"/>
              <a:buChar char="•"/>
            </a:pPr>
            <a:r>
              <a:rPr lang="en-US"/>
              <a:t>ISS Program is interested in off loading crew activities.</a:t>
            </a:r>
            <a:endParaRPr/>
          </a:p>
          <a:p>
            <a:pPr indent="-111125" lvl="0" marL="111125" rtl="0" algn="l">
              <a:spcBef>
                <a:spcPts val="280"/>
              </a:spcBef>
              <a:spcAft>
                <a:spcPts val="0"/>
              </a:spcAft>
              <a:buClr>
                <a:schemeClr val="dk1"/>
              </a:buClr>
              <a:buSzPts val="1400"/>
              <a:buChar char="•"/>
            </a:pPr>
            <a:r>
              <a:rPr lang="en-US"/>
              <a:t>ISS Program and AES want to reinvest in ISS as a research platform.</a:t>
            </a:r>
            <a:endParaRPr/>
          </a:p>
          <a:p>
            <a:pPr indent="-111125" lvl="0" marL="111125" rtl="0" algn="l">
              <a:spcBef>
                <a:spcPts val="280"/>
              </a:spcBef>
              <a:spcAft>
                <a:spcPts val="0"/>
              </a:spcAft>
              <a:buClr>
                <a:schemeClr val="dk1"/>
              </a:buClr>
              <a:buSzPts val="1400"/>
              <a:buChar char="•"/>
            </a:pPr>
            <a:r>
              <a:rPr lang="en-US"/>
              <a:t>AES wants to pursue automated logistics management.</a:t>
            </a:r>
            <a:endParaRPr/>
          </a:p>
        </p:txBody>
      </p:sp>
      <p:sp>
        <p:nvSpPr>
          <p:cNvPr id="402" name="Google Shape;402;p25"/>
          <p:cNvSpPr txBox="1"/>
          <p:nvPr>
            <p:ph idx="3" type="body"/>
          </p:nvPr>
        </p:nvSpPr>
        <p:spPr>
          <a:xfrm>
            <a:off x="6908555" y="1316056"/>
            <a:ext cx="2040673" cy="2302355"/>
          </a:xfrm>
          <a:prstGeom prst="rect">
            <a:avLst/>
          </a:prstGeom>
          <a:noFill/>
          <a:ln>
            <a:noFill/>
          </a:ln>
        </p:spPr>
        <p:txBody>
          <a:bodyPr anchorCtr="0" anchor="t" bIns="0" lIns="0" spcFirstLastPara="1" rIns="0" wrap="square" tIns="0">
            <a:noAutofit/>
          </a:bodyPr>
          <a:lstStyle/>
          <a:p>
            <a:pPr indent="-111125" lvl="0" marL="111125" rtl="0" algn="l">
              <a:spcBef>
                <a:spcPts val="0"/>
              </a:spcBef>
              <a:spcAft>
                <a:spcPts val="0"/>
              </a:spcAft>
              <a:buClr>
                <a:schemeClr val="dk1"/>
              </a:buClr>
              <a:buSzPts val="1400"/>
              <a:buChar char="•"/>
            </a:pPr>
            <a:r>
              <a:rPr lang="en-US"/>
              <a:t>Developing ISS free-flying robotic technology to TRL 6: vision-based navigation, fan-based propulsion, ISS 3D path planning, 0g robotic perching.</a:t>
            </a:r>
            <a:endParaRPr/>
          </a:p>
        </p:txBody>
      </p:sp>
      <p:sp>
        <p:nvSpPr>
          <p:cNvPr id="403" name="Google Shape;403;p25"/>
          <p:cNvSpPr txBox="1"/>
          <p:nvPr>
            <p:ph idx="4" type="body"/>
          </p:nvPr>
        </p:nvSpPr>
        <p:spPr>
          <a:xfrm>
            <a:off x="6904841" y="4203006"/>
            <a:ext cx="2040673" cy="2406802"/>
          </a:xfrm>
          <a:prstGeom prst="rect">
            <a:avLst/>
          </a:prstGeom>
          <a:noFill/>
          <a:ln>
            <a:noFill/>
          </a:ln>
        </p:spPr>
        <p:txBody>
          <a:bodyPr anchorCtr="0" anchor="t" bIns="0" lIns="0" spcFirstLastPara="1" rIns="0" wrap="square" tIns="0">
            <a:noAutofit/>
          </a:bodyPr>
          <a:lstStyle/>
          <a:p>
            <a:pPr indent="-111125" lvl="0" marL="111125" rtl="0" algn="l">
              <a:spcBef>
                <a:spcPts val="0"/>
              </a:spcBef>
              <a:spcAft>
                <a:spcPts val="0"/>
              </a:spcAft>
              <a:buClr>
                <a:schemeClr val="dk1"/>
              </a:buClr>
              <a:buSzPts val="1400"/>
              <a:buChar char="•"/>
            </a:pPr>
            <a:r>
              <a:rPr lang="en-US"/>
              <a:t>Deliver (on dock) 2 free-flying robots capable of ISS IVA sensor tasks and autonomous docking.</a:t>
            </a:r>
            <a:endParaRPr/>
          </a:p>
          <a:p>
            <a:pPr indent="-111125" lvl="0" marL="111125" rtl="0" algn="l">
              <a:spcBef>
                <a:spcPts val="280"/>
              </a:spcBef>
              <a:spcAft>
                <a:spcPts val="0"/>
              </a:spcAft>
              <a:buClr>
                <a:schemeClr val="dk1"/>
              </a:buClr>
              <a:buSzPts val="1400"/>
              <a:buChar char="•"/>
            </a:pPr>
            <a:r>
              <a:rPr lang="en-US"/>
              <a:t>Stretch goal: Launch and perform on-orbit checkout.</a:t>
            </a:r>
            <a:endParaRPr/>
          </a:p>
        </p:txBody>
      </p:sp>
      <p:sp>
        <p:nvSpPr>
          <p:cNvPr id="404" name="Google Shape;404;p25"/>
          <p:cNvSpPr txBox="1"/>
          <p:nvPr>
            <p:ph idx="5" type="body"/>
          </p:nvPr>
        </p:nvSpPr>
        <p:spPr>
          <a:xfrm>
            <a:off x="2795452" y="1429218"/>
            <a:ext cx="3531114" cy="940363"/>
          </a:xfrm>
          <a:prstGeom prst="rect">
            <a:avLst/>
          </a:prstGeom>
          <a:noFill/>
          <a:ln>
            <a:noFill/>
          </a:ln>
        </p:spPr>
        <p:txBody>
          <a:bodyPr anchorCtr="0" anchor="t" bIns="45700" lIns="91425" spcFirstLastPara="1" rIns="91425" wrap="square" tIns="45700">
            <a:normAutofit fontScale="92500" lnSpcReduction="10000"/>
          </a:bodyPr>
          <a:lstStyle/>
          <a:p>
            <a:pPr indent="0" lvl="0" marL="0" rtl="0" algn="l">
              <a:spcBef>
                <a:spcPts val="0"/>
              </a:spcBef>
              <a:spcAft>
                <a:spcPts val="0"/>
              </a:spcAft>
              <a:buClr>
                <a:schemeClr val="dk1"/>
              </a:buClr>
              <a:buSzPct val="100000"/>
              <a:buNone/>
            </a:pPr>
            <a:r>
              <a:rPr lang="en-US"/>
              <a:t>Crew time spent conducting hand-held sensor tasks and setting up cameras and 0g robotics research platform in ISS</a:t>
            </a:r>
            <a:endParaRPr/>
          </a:p>
        </p:txBody>
      </p:sp>
      <p:sp>
        <p:nvSpPr>
          <p:cNvPr id="405" name="Google Shape;405;p25"/>
          <p:cNvSpPr txBox="1"/>
          <p:nvPr>
            <p:ph idx="6" type="body"/>
          </p:nvPr>
        </p:nvSpPr>
        <p:spPr>
          <a:xfrm>
            <a:off x="2953482" y="2819399"/>
            <a:ext cx="3378818" cy="3881849"/>
          </a:xfrm>
          <a:prstGeom prst="rect">
            <a:avLst/>
          </a:prstGeom>
          <a:noFill/>
          <a:ln>
            <a:noFill/>
          </a:ln>
        </p:spPr>
        <p:txBody>
          <a:bodyPr anchorCtr="0" anchor="t" bIns="45700" lIns="91425" spcFirstLastPara="1" rIns="91425" wrap="square" tIns="45700">
            <a:normAutofit/>
          </a:bodyPr>
          <a:lstStyle/>
          <a:p>
            <a:pPr indent="-111125" lvl="0" marL="111125" rtl="0" algn="l">
              <a:spcBef>
                <a:spcPts val="0"/>
              </a:spcBef>
              <a:spcAft>
                <a:spcPts val="0"/>
              </a:spcAft>
              <a:buClr>
                <a:schemeClr val="dk1"/>
              </a:buClr>
              <a:buSzPts val="1600"/>
              <a:buChar char="•"/>
            </a:pPr>
            <a:r>
              <a:rPr lang="en-US"/>
              <a:t>Astrobee is a free flying robot capable of autonomous flight and performing mobile sensor tasks on ISS.</a:t>
            </a:r>
            <a:endParaRPr/>
          </a:p>
          <a:p>
            <a:pPr indent="-111125" lvl="0" marL="111125" rtl="0" algn="l">
              <a:spcBef>
                <a:spcPts val="320"/>
              </a:spcBef>
              <a:spcAft>
                <a:spcPts val="0"/>
              </a:spcAft>
              <a:buClr>
                <a:schemeClr val="dk1"/>
              </a:buClr>
              <a:buSzPts val="1600"/>
              <a:buChar char="•"/>
            </a:pPr>
            <a:r>
              <a:rPr lang="en-US"/>
              <a:t>Astrobee will provide camera views to flight controllers to improve situational awareness.</a:t>
            </a:r>
            <a:endParaRPr/>
          </a:p>
          <a:p>
            <a:pPr indent="-111125" lvl="0" marL="111125" rtl="0" algn="l">
              <a:spcBef>
                <a:spcPts val="320"/>
              </a:spcBef>
              <a:spcAft>
                <a:spcPts val="0"/>
              </a:spcAft>
              <a:buClr>
                <a:schemeClr val="dk1"/>
              </a:buClr>
              <a:buSzPts val="1600"/>
              <a:buChar char="•"/>
            </a:pPr>
            <a:r>
              <a:rPr lang="en-US"/>
              <a:t>Astrobee will autonomously dock and resupply consumables.</a:t>
            </a:r>
            <a:endParaRPr/>
          </a:p>
          <a:p>
            <a:pPr indent="-111125" lvl="0" marL="111125" rtl="0" algn="l">
              <a:spcBef>
                <a:spcPts val="320"/>
              </a:spcBef>
              <a:spcAft>
                <a:spcPts val="0"/>
              </a:spcAft>
              <a:buClr>
                <a:schemeClr val="dk1"/>
              </a:buClr>
              <a:buSzPts val="1600"/>
              <a:buChar char="•"/>
            </a:pPr>
            <a:r>
              <a:rPr lang="en-US"/>
              <a:t>Astrobee can be pre-positioned for 0g robotics research sessions.</a:t>
            </a:r>
            <a:endParaRPr/>
          </a:p>
        </p:txBody>
      </p:sp>
      <p:sp>
        <p:nvSpPr>
          <p:cNvPr id="406" name="Google Shape;406;p25"/>
          <p:cNvSpPr txBox="1"/>
          <p:nvPr>
            <p:ph type="title"/>
          </p:nvPr>
        </p:nvSpPr>
        <p:spPr>
          <a:xfrm>
            <a:off x="1623773" y="96644"/>
            <a:ext cx="6529627" cy="970156"/>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Astrobee Penta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id="66" name="Google Shape;66;p3"/>
          <p:cNvPicPr preferRelativeResize="0"/>
          <p:nvPr/>
        </p:nvPicPr>
        <p:blipFill rotWithShape="1">
          <a:blip r:embed="rId3">
            <a:alphaModFix/>
          </a:blip>
          <a:srcRect b="0" l="0" r="0" t="0"/>
          <a:stretch/>
        </p:blipFill>
        <p:spPr>
          <a:xfrm>
            <a:off x="587551" y="3138535"/>
            <a:ext cx="7762667" cy="2462200"/>
          </a:xfrm>
          <a:prstGeom prst="rect">
            <a:avLst/>
          </a:prstGeom>
          <a:noFill/>
          <a:ln>
            <a:noFill/>
          </a:ln>
        </p:spPr>
      </p:pic>
      <p:sp>
        <p:nvSpPr>
          <p:cNvPr id="67" name="Google Shape;67;p3"/>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Astrobee Free-Flyer</a:t>
            </a:r>
            <a:br>
              <a:rPr lang="en-US"/>
            </a:br>
            <a:r>
              <a:rPr lang="en-US"/>
              <a:t>TRL/KPP Assessment</a:t>
            </a:r>
            <a:endParaRPr/>
          </a:p>
        </p:txBody>
      </p:sp>
      <p:sp>
        <p:nvSpPr>
          <p:cNvPr id="68" name="Google Shape;68;p3"/>
          <p:cNvSpPr/>
          <p:nvPr/>
        </p:nvSpPr>
        <p:spPr>
          <a:xfrm rot="10800000">
            <a:off x="5874591" y="6286609"/>
            <a:ext cx="157163" cy="195263"/>
          </a:xfrm>
          <a:prstGeom prst="triangle">
            <a:avLst>
              <a:gd fmla="val 50000" name="adj"/>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cxnSp>
        <p:nvCxnSpPr>
          <p:cNvPr id="69" name="Google Shape;69;p3"/>
          <p:cNvCxnSpPr/>
          <p:nvPr/>
        </p:nvCxnSpPr>
        <p:spPr>
          <a:xfrm>
            <a:off x="3352800" y="5468887"/>
            <a:ext cx="0" cy="169913"/>
          </a:xfrm>
          <a:prstGeom prst="straightConnector1">
            <a:avLst/>
          </a:prstGeom>
          <a:noFill/>
          <a:ln cap="flat" cmpd="sng" w="9525">
            <a:solidFill>
              <a:schemeClr val="dk1"/>
            </a:solidFill>
            <a:prstDash val="solid"/>
            <a:round/>
            <a:headEnd len="med" w="med" type="none"/>
            <a:tailEnd len="med" w="med" type="none"/>
          </a:ln>
        </p:spPr>
      </p:cxnSp>
      <p:sp>
        <p:nvSpPr>
          <p:cNvPr id="70" name="Google Shape;70;p3"/>
          <p:cNvSpPr txBox="1"/>
          <p:nvPr/>
        </p:nvSpPr>
        <p:spPr>
          <a:xfrm rot="-5400000">
            <a:off x="-213888" y="4019557"/>
            <a:ext cx="918731"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600">
                <a:solidFill>
                  <a:srgbClr val="000000"/>
                </a:solidFill>
                <a:latin typeface="Arial"/>
                <a:ea typeface="Arial"/>
                <a:cs typeface="Arial"/>
                <a:sym typeface="Arial"/>
              </a:rPr>
              <a:t>TRL</a:t>
            </a:r>
            <a:endParaRPr/>
          </a:p>
        </p:txBody>
      </p:sp>
      <p:cxnSp>
        <p:nvCxnSpPr>
          <p:cNvPr id="71" name="Google Shape;71;p3"/>
          <p:cNvCxnSpPr/>
          <p:nvPr/>
        </p:nvCxnSpPr>
        <p:spPr>
          <a:xfrm>
            <a:off x="838200" y="5486400"/>
            <a:ext cx="0" cy="169913"/>
          </a:xfrm>
          <a:prstGeom prst="straightConnector1">
            <a:avLst/>
          </a:prstGeom>
          <a:noFill/>
          <a:ln cap="flat" cmpd="sng" w="9525">
            <a:solidFill>
              <a:schemeClr val="dk1"/>
            </a:solidFill>
            <a:prstDash val="solid"/>
            <a:round/>
            <a:headEnd len="med" w="med" type="none"/>
            <a:tailEnd len="med" w="med" type="none"/>
          </a:ln>
        </p:spPr>
      </p:cxnSp>
      <p:cxnSp>
        <p:nvCxnSpPr>
          <p:cNvPr id="72" name="Google Shape;72;p3"/>
          <p:cNvCxnSpPr/>
          <p:nvPr/>
        </p:nvCxnSpPr>
        <p:spPr>
          <a:xfrm>
            <a:off x="5791200" y="5468887"/>
            <a:ext cx="0" cy="169911"/>
          </a:xfrm>
          <a:prstGeom prst="straightConnector1">
            <a:avLst/>
          </a:prstGeom>
          <a:noFill/>
          <a:ln cap="flat" cmpd="sng" w="9525">
            <a:solidFill>
              <a:schemeClr val="dk1"/>
            </a:solidFill>
            <a:prstDash val="solid"/>
            <a:round/>
            <a:headEnd len="med" w="med" type="none"/>
            <a:tailEnd len="med" w="med" type="none"/>
          </a:ln>
        </p:spPr>
      </p:cxnSp>
      <p:cxnSp>
        <p:nvCxnSpPr>
          <p:cNvPr id="73" name="Google Shape;73;p3"/>
          <p:cNvCxnSpPr/>
          <p:nvPr/>
        </p:nvCxnSpPr>
        <p:spPr>
          <a:xfrm>
            <a:off x="8305800" y="5486400"/>
            <a:ext cx="0" cy="169913"/>
          </a:xfrm>
          <a:prstGeom prst="straightConnector1">
            <a:avLst/>
          </a:prstGeom>
          <a:noFill/>
          <a:ln cap="flat" cmpd="sng" w="9525">
            <a:solidFill>
              <a:schemeClr val="dk1"/>
            </a:solidFill>
            <a:prstDash val="solid"/>
            <a:round/>
            <a:headEnd len="med" w="med" type="none"/>
            <a:tailEnd len="med" w="med" type="none"/>
          </a:ln>
        </p:spPr>
      </p:cxnSp>
      <p:sp>
        <p:nvSpPr>
          <p:cNvPr id="74" name="Google Shape;74;p3"/>
          <p:cNvSpPr txBox="1"/>
          <p:nvPr/>
        </p:nvSpPr>
        <p:spPr>
          <a:xfrm>
            <a:off x="5760720" y="5452646"/>
            <a:ext cx="2468880" cy="338554"/>
          </a:xfrm>
          <a:prstGeom prst="rect">
            <a:avLst/>
          </a:prstGeom>
          <a:noFill/>
          <a:ln>
            <a:noFill/>
          </a:ln>
        </p:spPr>
        <p:txBody>
          <a:bodyPr anchorCtr="0" anchor="t" bIns="45700" lIns="91425" spcFirstLastPara="1" rIns="91425" wrap="square" tIns="45700">
            <a:spAutoFit/>
          </a:bodyPr>
          <a:lstStyle/>
          <a:p>
            <a:pPr indent="-228600" lvl="0" marL="228600" marR="0" rtl="0" algn="ctr">
              <a:spcBef>
                <a:spcPts val="0"/>
              </a:spcBef>
              <a:spcAft>
                <a:spcPts val="0"/>
              </a:spcAft>
              <a:buNone/>
            </a:pPr>
            <a:r>
              <a:rPr b="1" lang="en-US" sz="1600">
                <a:solidFill>
                  <a:srgbClr val="000000"/>
                </a:solidFill>
                <a:latin typeface="Arial"/>
                <a:ea typeface="Arial"/>
                <a:cs typeface="Arial"/>
                <a:sym typeface="Arial"/>
              </a:rPr>
              <a:t>FY17</a:t>
            </a:r>
            <a:endParaRPr/>
          </a:p>
        </p:txBody>
      </p:sp>
      <p:sp>
        <p:nvSpPr>
          <p:cNvPr id="75" name="Google Shape;75;p3"/>
          <p:cNvSpPr txBox="1"/>
          <p:nvPr/>
        </p:nvSpPr>
        <p:spPr>
          <a:xfrm>
            <a:off x="3352800" y="5410200"/>
            <a:ext cx="2468880" cy="338554"/>
          </a:xfrm>
          <a:prstGeom prst="rect">
            <a:avLst/>
          </a:prstGeom>
          <a:noFill/>
          <a:ln>
            <a:noFill/>
          </a:ln>
        </p:spPr>
        <p:txBody>
          <a:bodyPr anchorCtr="0" anchor="t" bIns="45700" lIns="91425" spcFirstLastPara="1" rIns="91425" wrap="square" tIns="45700">
            <a:spAutoFit/>
          </a:bodyPr>
          <a:lstStyle/>
          <a:p>
            <a:pPr indent="-228600" lvl="0" marL="228600" marR="0" rtl="0" algn="ctr">
              <a:spcBef>
                <a:spcPts val="0"/>
              </a:spcBef>
              <a:spcAft>
                <a:spcPts val="0"/>
              </a:spcAft>
              <a:buNone/>
            </a:pPr>
            <a:r>
              <a:rPr b="1" lang="en-US" sz="1600">
                <a:solidFill>
                  <a:srgbClr val="000000"/>
                </a:solidFill>
                <a:latin typeface="Arial"/>
                <a:ea typeface="Arial"/>
                <a:cs typeface="Arial"/>
                <a:sym typeface="Arial"/>
              </a:rPr>
              <a:t>FY16</a:t>
            </a:r>
            <a:endParaRPr/>
          </a:p>
        </p:txBody>
      </p:sp>
      <p:sp>
        <p:nvSpPr>
          <p:cNvPr id="76" name="Google Shape;76;p3"/>
          <p:cNvSpPr txBox="1"/>
          <p:nvPr/>
        </p:nvSpPr>
        <p:spPr>
          <a:xfrm>
            <a:off x="838200" y="5410200"/>
            <a:ext cx="2468880" cy="338554"/>
          </a:xfrm>
          <a:prstGeom prst="rect">
            <a:avLst/>
          </a:prstGeom>
          <a:noFill/>
          <a:ln>
            <a:noFill/>
          </a:ln>
        </p:spPr>
        <p:txBody>
          <a:bodyPr anchorCtr="0" anchor="t" bIns="45700" lIns="91425" spcFirstLastPara="1" rIns="91425" wrap="square" tIns="45700">
            <a:spAutoFit/>
          </a:bodyPr>
          <a:lstStyle/>
          <a:p>
            <a:pPr indent="-228600" lvl="0" marL="228600" marR="0" rtl="0" algn="ctr">
              <a:spcBef>
                <a:spcPts val="0"/>
              </a:spcBef>
              <a:spcAft>
                <a:spcPts val="0"/>
              </a:spcAft>
              <a:buNone/>
            </a:pPr>
            <a:r>
              <a:rPr b="1" lang="en-US" sz="1600">
                <a:solidFill>
                  <a:srgbClr val="000000"/>
                </a:solidFill>
                <a:latin typeface="Arial"/>
                <a:ea typeface="Arial"/>
                <a:cs typeface="Arial"/>
                <a:sym typeface="Arial"/>
              </a:rPr>
              <a:t>FY15</a:t>
            </a:r>
            <a:endParaRPr/>
          </a:p>
        </p:txBody>
      </p:sp>
      <p:sp>
        <p:nvSpPr>
          <p:cNvPr id="77" name="Google Shape;77;p3"/>
          <p:cNvSpPr/>
          <p:nvPr/>
        </p:nvSpPr>
        <p:spPr>
          <a:xfrm rot="10800000">
            <a:off x="5867401" y="5961717"/>
            <a:ext cx="171546" cy="228600"/>
          </a:xfrm>
          <a:prstGeom prst="triangle">
            <a:avLst>
              <a:gd fmla="val 50000" name="adj"/>
            </a:avLst>
          </a:prstGeom>
          <a:solidFill>
            <a:schemeClr val="dk1"/>
          </a:solidFill>
          <a:ln cap="flat" cmpd="sng" w="9525">
            <a:solidFill>
              <a:srgbClr val="0000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78" name="Google Shape;78;p3"/>
          <p:cNvSpPr/>
          <p:nvPr/>
        </p:nvSpPr>
        <p:spPr>
          <a:xfrm rot="10800000">
            <a:off x="5881784" y="6578164"/>
            <a:ext cx="157163" cy="195262"/>
          </a:xfrm>
          <a:prstGeom prst="triangle">
            <a:avLst>
              <a:gd fmla="val 50000" name="adj"/>
            </a:avLst>
          </a:prstGeom>
          <a:solidFill>
            <a:srgbClr val="FFFFFF"/>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8000"/>
              </a:solidFill>
              <a:latin typeface="Arial"/>
              <a:ea typeface="Arial"/>
              <a:cs typeface="Arial"/>
              <a:sym typeface="Arial"/>
            </a:endParaRPr>
          </a:p>
        </p:txBody>
      </p:sp>
      <p:cxnSp>
        <p:nvCxnSpPr>
          <p:cNvPr id="79" name="Google Shape;79;p3"/>
          <p:cNvCxnSpPr/>
          <p:nvPr/>
        </p:nvCxnSpPr>
        <p:spPr>
          <a:xfrm flipH="1" rot="10800000">
            <a:off x="2667000" y="5894176"/>
            <a:ext cx="631195" cy="2574"/>
          </a:xfrm>
          <a:prstGeom prst="straightConnector1">
            <a:avLst/>
          </a:prstGeom>
          <a:noFill/>
          <a:ln cap="flat" cmpd="sng" w="50800">
            <a:solidFill>
              <a:schemeClr val="dk1"/>
            </a:solidFill>
            <a:prstDash val="solid"/>
            <a:round/>
            <a:headEnd len="sm" w="sm" type="none"/>
            <a:tailEnd len="sm" w="sm" type="none"/>
          </a:ln>
        </p:spPr>
      </p:cxnSp>
      <p:cxnSp>
        <p:nvCxnSpPr>
          <p:cNvPr id="80" name="Google Shape;80;p3"/>
          <p:cNvCxnSpPr/>
          <p:nvPr/>
        </p:nvCxnSpPr>
        <p:spPr>
          <a:xfrm flipH="1" rot="10800000">
            <a:off x="2667000" y="6094657"/>
            <a:ext cx="623511" cy="5918"/>
          </a:xfrm>
          <a:prstGeom prst="straightConnector1">
            <a:avLst/>
          </a:prstGeom>
          <a:noFill/>
          <a:ln cap="flat" cmpd="sng" w="50800">
            <a:solidFill>
              <a:srgbClr val="76923C"/>
            </a:solidFill>
            <a:prstDash val="solid"/>
            <a:round/>
            <a:headEnd len="sm" w="sm" type="none"/>
            <a:tailEnd len="sm" w="sm" type="none"/>
          </a:ln>
        </p:spPr>
      </p:cxnSp>
      <p:cxnSp>
        <p:nvCxnSpPr>
          <p:cNvPr id="81" name="Google Shape;81;p3"/>
          <p:cNvCxnSpPr/>
          <p:nvPr/>
        </p:nvCxnSpPr>
        <p:spPr>
          <a:xfrm flipH="1" rot="10800000">
            <a:off x="2667000" y="6328009"/>
            <a:ext cx="623511" cy="5128"/>
          </a:xfrm>
          <a:prstGeom prst="straightConnector1">
            <a:avLst/>
          </a:prstGeom>
          <a:noFill/>
          <a:ln cap="flat" cmpd="sng" w="50800">
            <a:solidFill>
              <a:srgbClr val="953734"/>
            </a:solidFill>
            <a:prstDash val="solid"/>
            <a:round/>
            <a:headEnd len="sm" w="sm" type="none"/>
            <a:tailEnd len="sm" w="sm" type="none"/>
          </a:ln>
        </p:spPr>
      </p:cxnSp>
      <p:sp>
        <p:nvSpPr>
          <p:cNvPr id="82" name="Google Shape;82;p3"/>
          <p:cNvSpPr txBox="1"/>
          <p:nvPr/>
        </p:nvSpPr>
        <p:spPr>
          <a:xfrm>
            <a:off x="3290511" y="5728172"/>
            <a:ext cx="1600200" cy="276991"/>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Astrobee Free-Flyer</a:t>
            </a:r>
            <a:endParaRPr/>
          </a:p>
        </p:txBody>
      </p:sp>
      <p:sp>
        <p:nvSpPr>
          <p:cNvPr id="83" name="Google Shape;83;p3"/>
          <p:cNvSpPr txBox="1"/>
          <p:nvPr/>
        </p:nvSpPr>
        <p:spPr>
          <a:xfrm>
            <a:off x="3290511" y="5936191"/>
            <a:ext cx="1645920" cy="283464"/>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200">
                <a:solidFill>
                  <a:srgbClr val="4F6128"/>
                </a:solidFill>
                <a:latin typeface="Arial"/>
                <a:ea typeface="Arial"/>
                <a:cs typeface="Arial"/>
                <a:sym typeface="Arial"/>
              </a:rPr>
              <a:t>Fan based propulsion</a:t>
            </a:r>
            <a:endParaRPr/>
          </a:p>
        </p:txBody>
      </p:sp>
      <p:sp>
        <p:nvSpPr>
          <p:cNvPr id="84" name="Google Shape;84;p3"/>
          <p:cNvSpPr txBox="1"/>
          <p:nvPr/>
        </p:nvSpPr>
        <p:spPr>
          <a:xfrm>
            <a:off x="3289464" y="6183274"/>
            <a:ext cx="2119689" cy="276991"/>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200">
                <a:solidFill>
                  <a:srgbClr val="C00000"/>
                </a:solidFill>
                <a:latin typeface="Arial"/>
                <a:ea typeface="Arial"/>
                <a:cs typeface="Arial"/>
                <a:sym typeface="Arial"/>
              </a:rPr>
              <a:t>Zero-G robotic perching</a:t>
            </a:r>
            <a:endParaRPr/>
          </a:p>
        </p:txBody>
      </p:sp>
      <p:sp>
        <p:nvSpPr>
          <p:cNvPr id="85" name="Google Shape;85;p3"/>
          <p:cNvSpPr txBox="1"/>
          <p:nvPr/>
        </p:nvSpPr>
        <p:spPr>
          <a:xfrm>
            <a:off x="6079322" y="5914787"/>
            <a:ext cx="1965776" cy="276991"/>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Controlled Milestone</a:t>
            </a:r>
            <a:endParaRPr/>
          </a:p>
        </p:txBody>
      </p:sp>
      <p:sp>
        <p:nvSpPr>
          <p:cNvPr id="86" name="Google Shape;86;p3"/>
          <p:cNvSpPr txBox="1"/>
          <p:nvPr/>
        </p:nvSpPr>
        <p:spPr>
          <a:xfrm>
            <a:off x="6079323" y="6207388"/>
            <a:ext cx="1279975" cy="276991"/>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Key Milestone</a:t>
            </a:r>
            <a:endParaRPr/>
          </a:p>
        </p:txBody>
      </p:sp>
      <p:sp>
        <p:nvSpPr>
          <p:cNvPr id="87" name="Google Shape;87;p3"/>
          <p:cNvSpPr txBox="1"/>
          <p:nvPr/>
        </p:nvSpPr>
        <p:spPr>
          <a:xfrm>
            <a:off x="6079323" y="6504809"/>
            <a:ext cx="1889575" cy="276991"/>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Project Milestone</a:t>
            </a:r>
            <a:endParaRPr/>
          </a:p>
        </p:txBody>
      </p:sp>
      <p:sp>
        <p:nvSpPr>
          <p:cNvPr id="88" name="Google Shape;88;p3"/>
          <p:cNvSpPr txBox="1"/>
          <p:nvPr/>
        </p:nvSpPr>
        <p:spPr>
          <a:xfrm>
            <a:off x="3285450" y="6427266"/>
            <a:ext cx="1896150" cy="278334"/>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200">
                <a:solidFill>
                  <a:schemeClr val="accent6"/>
                </a:solidFill>
                <a:latin typeface="Arial"/>
                <a:ea typeface="Arial"/>
                <a:cs typeface="Arial"/>
                <a:sym typeface="Arial"/>
              </a:rPr>
              <a:t>Vision based navigation</a:t>
            </a:r>
            <a:endParaRPr/>
          </a:p>
        </p:txBody>
      </p:sp>
      <p:cxnSp>
        <p:nvCxnSpPr>
          <p:cNvPr id="89" name="Google Shape;89;p3"/>
          <p:cNvCxnSpPr/>
          <p:nvPr/>
        </p:nvCxnSpPr>
        <p:spPr>
          <a:xfrm flipH="1" rot="10800000">
            <a:off x="2675850" y="6544326"/>
            <a:ext cx="623511" cy="8874"/>
          </a:xfrm>
          <a:prstGeom prst="straightConnector1">
            <a:avLst/>
          </a:prstGeom>
          <a:noFill/>
          <a:ln cap="flat" cmpd="sng" w="50800">
            <a:solidFill>
              <a:schemeClr val="accent6"/>
            </a:solidFill>
            <a:prstDash val="solid"/>
            <a:round/>
            <a:headEnd len="sm" w="sm" type="none"/>
            <a:tailEnd len="sm" w="sm" type="none"/>
          </a:ln>
        </p:spPr>
      </p:cxnSp>
      <p:sp>
        <p:nvSpPr>
          <p:cNvPr id="90" name="Google Shape;90;p3"/>
          <p:cNvSpPr/>
          <p:nvPr/>
        </p:nvSpPr>
        <p:spPr>
          <a:xfrm rot="10800000">
            <a:off x="6686454" y="3124200"/>
            <a:ext cx="171546" cy="228600"/>
          </a:xfrm>
          <a:prstGeom prst="triangle">
            <a:avLst>
              <a:gd fmla="val 50000" name="adj"/>
            </a:avLst>
          </a:prstGeom>
          <a:solidFill>
            <a:schemeClr val="dk1"/>
          </a:solidFill>
          <a:ln cap="flat" cmpd="sng" w="9525">
            <a:solidFill>
              <a:srgbClr val="0000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91" name="Google Shape;91;p3"/>
          <p:cNvSpPr/>
          <p:nvPr/>
        </p:nvSpPr>
        <p:spPr>
          <a:xfrm rot="10800000">
            <a:off x="8134254" y="3124200"/>
            <a:ext cx="171546" cy="228600"/>
          </a:xfrm>
          <a:prstGeom prst="triangle">
            <a:avLst>
              <a:gd fmla="val 50000" name="adj"/>
            </a:avLst>
          </a:prstGeom>
          <a:solidFill>
            <a:schemeClr val="dk1"/>
          </a:solidFill>
          <a:ln cap="flat" cmpd="sng" w="9525">
            <a:solidFill>
              <a:srgbClr val="0000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92" name="Google Shape;92;p3"/>
          <p:cNvSpPr/>
          <p:nvPr/>
        </p:nvSpPr>
        <p:spPr>
          <a:xfrm rot="10800000">
            <a:off x="4629054" y="3429000"/>
            <a:ext cx="171546" cy="228600"/>
          </a:xfrm>
          <a:prstGeom prst="triangle">
            <a:avLst>
              <a:gd fmla="val 50000" name="adj"/>
            </a:avLst>
          </a:prstGeom>
          <a:solidFill>
            <a:schemeClr val="dk1"/>
          </a:solidFill>
          <a:ln cap="flat" cmpd="sng" w="9525">
            <a:solidFill>
              <a:srgbClr val="0000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93" name="Google Shape;93;p3"/>
          <p:cNvSpPr/>
          <p:nvPr/>
        </p:nvSpPr>
        <p:spPr>
          <a:xfrm rot="10800000">
            <a:off x="2590800" y="4191000"/>
            <a:ext cx="171546" cy="228600"/>
          </a:xfrm>
          <a:prstGeom prst="triangle">
            <a:avLst>
              <a:gd fmla="val 50000" name="adj"/>
            </a:avLst>
          </a:prstGeom>
          <a:solidFill>
            <a:schemeClr val="dk1"/>
          </a:solidFill>
          <a:ln cap="flat" cmpd="sng" w="9525">
            <a:solidFill>
              <a:srgbClr val="0000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94" name="Google Shape;94;p3"/>
          <p:cNvSpPr/>
          <p:nvPr/>
        </p:nvSpPr>
        <p:spPr>
          <a:xfrm rot="10800000">
            <a:off x="1295400" y="4419600"/>
            <a:ext cx="171546" cy="228600"/>
          </a:xfrm>
          <a:prstGeom prst="triangle">
            <a:avLst>
              <a:gd fmla="val 50000" name="adj"/>
            </a:avLst>
          </a:prstGeom>
          <a:solidFill>
            <a:schemeClr val="dk1"/>
          </a:solidFill>
          <a:ln cap="flat" cmpd="sng" w="9525">
            <a:solidFill>
              <a:srgbClr val="0000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95" name="Google Shape;95;p3"/>
          <p:cNvSpPr txBox="1"/>
          <p:nvPr/>
        </p:nvSpPr>
        <p:spPr>
          <a:xfrm>
            <a:off x="6915054" y="3048000"/>
            <a:ext cx="1266327" cy="600156"/>
          </a:xfrm>
          <a:prstGeom prst="rect">
            <a:avLst/>
          </a:prstGeom>
          <a:noFill/>
          <a:ln>
            <a:noFill/>
          </a:ln>
        </p:spPr>
        <p:txBody>
          <a:bodyPr anchorCtr="0" anchor="b" bIns="45700" lIns="91425" spcFirstLastPara="1" rIns="91425" wrap="square" tIns="45700">
            <a:spAutoFit/>
          </a:bodyPr>
          <a:lstStyle/>
          <a:p>
            <a:pPr indent="0" lvl="0" marL="0" marR="0" rtl="0" algn="r">
              <a:spcBef>
                <a:spcPts val="0"/>
              </a:spcBef>
              <a:spcAft>
                <a:spcPts val="0"/>
              </a:spcAft>
              <a:buNone/>
            </a:pPr>
            <a:r>
              <a:rPr lang="en-US" sz="1100">
                <a:solidFill>
                  <a:schemeClr val="dk1"/>
                </a:solidFill>
                <a:latin typeface="Arial"/>
                <a:ea typeface="Arial"/>
                <a:cs typeface="Arial"/>
                <a:sym typeface="Arial"/>
              </a:rPr>
              <a:t>Flight Unit testing complete (8/2017)</a:t>
            </a:r>
            <a:endParaRPr/>
          </a:p>
        </p:txBody>
      </p:sp>
      <p:sp>
        <p:nvSpPr>
          <p:cNvPr id="96" name="Google Shape;96;p3"/>
          <p:cNvSpPr txBox="1"/>
          <p:nvPr/>
        </p:nvSpPr>
        <p:spPr>
          <a:xfrm>
            <a:off x="5391054" y="3057444"/>
            <a:ext cx="1295400" cy="600156"/>
          </a:xfrm>
          <a:prstGeom prst="rect">
            <a:avLst/>
          </a:prstGeom>
          <a:noFill/>
          <a:ln>
            <a:noFill/>
          </a:ln>
        </p:spPr>
        <p:txBody>
          <a:bodyPr anchorCtr="0" anchor="b" bIns="45700" lIns="91425" spcFirstLastPara="1" rIns="91425" wrap="square" tIns="45700">
            <a:spAutoFit/>
          </a:bodyPr>
          <a:lstStyle/>
          <a:p>
            <a:pPr indent="0" lvl="0" marL="0" marR="0" rtl="0" algn="r">
              <a:spcBef>
                <a:spcPts val="0"/>
              </a:spcBef>
              <a:spcAft>
                <a:spcPts val="0"/>
              </a:spcAft>
              <a:buNone/>
            </a:pPr>
            <a:r>
              <a:rPr lang="en-US" sz="1100">
                <a:solidFill>
                  <a:schemeClr val="dk1"/>
                </a:solidFill>
                <a:latin typeface="Arial"/>
                <a:ea typeface="Arial"/>
                <a:cs typeface="Arial"/>
                <a:sym typeface="Arial"/>
              </a:rPr>
              <a:t>Cert Unit testing complete (3/2017)</a:t>
            </a:r>
            <a:endParaRPr/>
          </a:p>
        </p:txBody>
      </p:sp>
      <p:sp>
        <p:nvSpPr>
          <p:cNvPr id="97" name="Google Shape;97;p3"/>
          <p:cNvSpPr txBox="1"/>
          <p:nvPr/>
        </p:nvSpPr>
        <p:spPr>
          <a:xfrm>
            <a:off x="685800" y="3962400"/>
            <a:ext cx="1219200" cy="600156"/>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100">
                <a:solidFill>
                  <a:schemeClr val="dk1"/>
                </a:solidFill>
                <a:latin typeface="Arial"/>
                <a:ea typeface="Arial"/>
                <a:cs typeface="Arial"/>
                <a:sym typeface="Arial"/>
              </a:rPr>
              <a:t>Prototype 2 testing complete (2/2015)</a:t>
            </a:r>
            <a:endParaRPr/>
          </a:p>
        </p:txBody>
      </p:sp>
      <p:sp>
        <p:nvSpPr>
          <p:cNvPr id="98" name="Google Shape;98;p3"/>
          <p:cNvSpPr txBox="1"/>
          <p:nvPr/>
        </p:nvSpPr>
        <p:spPr>
          <a:xfrm>
            <a:off x="1905000" y="3733800"/>
            <a:ext cx="1371600" cy="430879"/>
          </a:xfrm>
          <a:prstGeom prst="rect">
            <a:avLst/>
          </a:prstGeom>
          <a:noFill/>
          <a:ln>
            <a:noFill/>
          </a:ln>
        </p:spPr>
        <p:txBody>
          <a:bodyPr anchorCtr="0" anchor="b" bIns="45700" lIns="91425" spcFirstLastPara="1" rIns="91425" wrap="square" tIns="45700">
            <a:spAutoFit/>
          </a:bodyPr>
          <a:lstStyle/>
          <a:p>
            <a:pPr indent="0" lvl="0" marL="0" marR="0" rtl="0" algn="ctr">
              <a:spcBef>
                <a:spcPts val="0"/>
              </a:spcBef>
              <a:spcAft>
                <a:spcPts val="0"/>
              </a:spcAft>
              <a:buNone/>
            </a:pPr>
            <a:r>
              <a:rPr lang="en-US" sz="1100">
                <a:solidFill>
                  <a:schemeClr val="dk1"/>
                </a:solidFill>
                <a:latin typeface="Arial"/>
                <a:ea typeface="Arial"/>
                <a:cs typeface="Arial"/>
                <a:sym typeface="Arial"/>
              </a:rPr>
              <a:t>Prototype 3 testing complete (8/2015)</a:t>
            </a:r>
            <a:endParaRPr/>
          </a:p>
        </p:txBody>
      </p:sp>
      <p:sp>
        <p:nvSpPr>
          <p:cNvPr id="99" name="Google Shape;99;p3"/>
          <p:cNvSpPr txBox="1"/>
          <p:nvPr/>
        </p:nvSpPr>
        <p:spPr>
          <a:xfrm>
            <a:off x="3462713" y="3116363"/>
            <a:ext cx="1219200" cy="600156"/>
          </a:xfrm>
          <a:prstGeom prst="rect">
            <a:avLst/>
          </a:prstGeom>
          <a:noFill/>
          <a:ln>
            <a:noFill/>
          </a:ln>
        </p:spPr>
        <p:txBody>
          <a:bodyPr anchorCtr="0" anchor="b" bIns="45700" lIns="91425" spcFirstLastPara="1" rIns="91425" wrap="square" tIns="45700">
            <a:spAutoFit/>
          </a:bodyPr>
          <a:lstStyle/>
          <a:p>
            <a:pPr indent="0" lvl="0" marL="0" marR="0" rtl="0" algn="r">
              <a:spcBef>
                <a:spcPts val="0"/>
              </a:spcBef>
              <a:spcAft>
                <a:spcPts val="0"/>
              </a:spcAft>
              <a:buNone/>
            </a:pPr>
            <a:r>
              <a:rPr lang="en-US" sz="1100">
                <a:solidFill>
                  <a:schemeClr val="dk1"/>
                </a:solidFill>
                <a:latin typeface="Arial"/>
                <a:ea typeface="Arial"/>
                <a:cs typeface="Arial"/>
                <a:sym typeface="Arial"/>
              </a:rPr>
              <a:t>Prototype 4 testing complete (4/2016)</a:t>
            </a:r>
            <a:endParaRPr/>
          </a:p>
        </p:txBody>
      </p:sp>
      <p:grpSp>
        <p:nvGrpSpPr>
          <p:cNvPr id="100" name="Google Shape;100;p3"/>
          <p:cNvGrpSpPr/>
          <p:nvPr/>
        </p:nvGrpSpPr>
        <p:grpSpPr>
          <a:xfrm>
            <a:off x="0" y="2059650"/>
            <a:ext cx="8274019" cy="1064550"/>
            <a:chOff x="47624" y="1438765"/>
            <a:chExt cx="8274019" cy="1064550"/>
          </a:xfrm>
        </p:grpSpPr>
        <p:sp>
          <p:nvSpPr>
            <p:cNvPr id="101" name="Google Shape;101;p3"/>
            <p:cNvSpPr txBox="1"/>
            <p:nvPr/>
          </p:nvSpPr>
          <p:spPr>
            <a:xfrm>
              <a:off x="413415" y="1487652"/>
              <a:ext cx="384908" cy="1015663"/>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1" lang="en-US" sz="1000">
                  <a:solidFill>
                    <a:schemeClr val="accent3"/>
                  </a:solidFill>
                  <a:latin typeface="Calibri"/>
                  <a:ea typeface="Calibri"/>
                  <a:cs typeface="Calibri"/>
                  <a:sym typeface="Calibri"/>
                </a:rPr>
                <a:t>50</a:t>
              </a:r>
              <a:endParaRPr/>
            </a:p>
            <a:p>
              <a:pPr indent="0" lvl="0" marL="0" marR="0" rtl="0" algn="r">
                <a:spcBef>
                  <a:spcPts val="0"/>
                </a:spcBef>
                <a:spcAft>
                  <a:spcPts val="0"/>
                </a:spcAft>
                <a:buNone/>
              </a:pPr>
              <a:r>
                <a:t/>
              </a:r>
              <a:endParaRPr b="1" sz="1000">
                <a:solidFill>
                  <a:schemeClr val="accent3"/>
                </a:solidFill>
                <a:latin typeface="Calibri"/>
                <a:ea typeface="Calibri"/>
                <a:cs typeface="Calibri"/>
                <a:sym typeface="Calibri"/>
              </a:endParaRPr>
            </a:p>
            <a:p>
              <a:pPr indent="0" lvl="0" marL="0" marR="0" rtl="0" algn="r">
                <a:spcBef>
                  <a:spcPts val="0"/>
                </a:spcBef>
                <a:spcAft>
                  <a:spcPts val="0"/>
                </a:spcAft>
                <a:buNone/>
              </a:pPr>
              <a:r>
                <a:t/>
              </a:r>
              <a:endParaRPr b="1" sz="1000">
                <a:solidFill>
                  <a:schemeClr val="accent3"/>
                </a:solidFill>
                <a:latin typeface="Calibri"/>
                <a:ea typeface="Calibri"/>
                <a:cs typeface="Calibri"/>
                <a:sym typeface="Calibri"/>
              </a:endParaRPr>
            </a:p>
            <a:p>
              <a:pPr indent="0" lvl="0" marL="0" marR="0" rtl="0" algn="r">
                <a:spcBef>
                  <a:spcPts val="0"/>
                </a:spcBef>
                <a:spcAft>
                  <a:spcPts val="0"/>
                </a:spcAft>
                <a:buNone/>
              </a:pPr>
              <a:r>
                <a:t/>
              </a:r>
              <a:endParaRPr b="1" sz="1000">
                <a:solidFill>
                  <a:schemeClr val="accent3"/>
                </a:solidFill>
                <a:latin typeface="Calibri"/>
                <a:ea typeface="Calibri"/>
                <a:cs typeface="Calibri"/>
                <a:sym typeface="Calibri"/>
              </a:endParaRPr>
            </a:p>
            <a:p>
              <a:pPr indent="0" lvl="0" marL="0" marR="0" rtl="0" algn="r">
                <a:spcBef>
                  <a:spcPts val="0"/>
                </a:spcBef>
                <a:spcAft>
                  <a:spcPts val="0"/>
                </a:spcAft>
                <a:buNone/>
              </a:pPr>
              <a:r>
                <a:rPr b="1" lang="en-US" sz="1000">
                  <a:solidFill>
                    <a:schemeClr val="accent3"/>
                  </a:solidFill>
                  <a:latin typeface="Calibri"/>
                  <a:ea typeface="Calibri"/>
                  <a:cs typeface="Calibri"/>
                  <a:sym typeface="Calibri"/>
                </a:rPr>
                <a:t>10</a:t>
              </a:r>
              <a:endParaRPr/>
            </a:p>
            <a:p>
              <a:pPr indent="0" lvl="0" marL="0" marR="0" rtl="0" algn="r">
                <a:spcBef>
                  <a:spcPts val="0"/>
                </a:spcBef>
                <a:spcAft>
                  <a:spcPts val="0"/>
                </a:spcAft>
                <a:buNone/>
              </a:pPr>
              <a:r>
                <a:t/>
              </a:r>
              <a:endParaRPr b="1" sz="1000">
                <a:solidFill>
                  <a:schemeClr val="accent3"/>
                </a:solidFill>
                <a:latin typeface="Calibri"/>
                <a:ea typeface="Calibri"/>
                <a:cs typeface="Calibri"/>
                <a:sym typeface="Calibri"/>
              </a:endParaRPr>
            </a:p>
          </p:txBody>
        </p:sp>
        <p:sp>
          <p:nvSpPr>
            <p:cNvPr id="102" name="Google Shape;102;p3"/>
            <p:cNvSpPr/>
            <p:nvPr/>
          </p:nvSpPr>
          <p:spPr>
            <a:xfrm>
              <a:off x="758446" y="1524298"/>
              <a:ext cx="7563197" cy="816305"/>
            </a:xfrm>
            <a:prstGeom prst="rect">
              <a:avLst/>
            </a:prstGeom>
            <a:solidFill>
              <a:schemeClr val="lt1"/>
            </a:solidFill>
            <a:ln cap="flat" cmpd="sng" w="254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3"/>
                </a:solidFill>
                <a:latin typeface="Calibri"/>
                <a:ea typeface="Calibri"/>
                <a:cs typeface="Calibri"/>
                <a:sym typeface="Calibri"/>
              </a:endParaRPr>
            </a:p>
          </p:txBody>
        </p:sp>
        <p:cxnSp>
          <p:nvCxnSpPr>
            <p:cNvPr id="103" name="Google Shape;103;p3"/>
            <p:cNvCxnSpPr/>
            <p:nvPr/>
          </p:nvCxnSpPr>
          <p:spPr>
            <a:xfrm>
              <a:off x="758446" y="16002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cxnSp>
          <p:nvCxnSpPr>
            <p:cNvPr id="104" name="Google Shape;104;p3"/>
            <p:cNvCxnSpPr/>
            <p:nvPr/>
          </p:nvCxnSpPr>
          <p:spPr>
            <a:xfrm>
              <a:off x="762000" y="17526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cxnSp>
          <p:nvCxnSpPr>
            <p:cNvPr id="105" name="Google Shape;105;p3"/>
            <p:cNvCxnSpPr/>
            <p:nvPr/>
          </p:nvCxnSpPr>
          <p:spPr>
            <a:xfrm>
              <a:off x="762000" y="19050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cxnSp>
          <p:nvCxnSpPr>
            <p:cNvPr id="106" name="Google Shape;106;p3"/>
            <p:cNvCxnSpPr/>
            <p:nvPr/>
          </p:nvCxnSpPr>
          <p:spPr>
            <a:xfrm>
              <a:off x="762000" y="20574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cxnSp>
          <p:nvCxnSpPr>
            <p:cNvPr id="107" name="Google Shape;107;p3"/>
            <p:cNvCxnSpPr/>
            <p:nvPr/>
          </p:nvCxnSpPr>
          <p:spPr>
            <a:xfrm>
              <a:off x="762000" y="22098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sp>
          <p:nvSpPr>
            <p:cNvPr id="108" name="Google Shape;108;p3"/>
            <p:cNvSpPr txBox="1"/>
            <p:nvPr/>
          </p:nvSpPr>
          <p:spPr>
            <a:xfrm rot="-5400000">
              <a:off x="-153599" y="1639988"/>
              <a:ext cx="910276" cy="507831"/>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050">
                  <a:solidFill>
                    <a:schemeClr val="accent3"/>
                  </a:solidFill>
                  <a:latin typeface="Calibri"/>
                  <a:ea typeface="Calibri"/>
                  <a:cs typeface="Calibri"/>
                  <a:sym typeface="Calibri"/>
                </a:rPr>
                <a:t>Velocity</a:t>
              </a:r>
              <a:endParaRPr/>
            </a:p>
            <a:p>
              <a:pPr indent="0" lvl="0" marL="0" marR="0" rtl="0" algn="ctr">
                <a:spcBef>
                  <a:spcPts val="0"/>
                </a:spcBef>
                <a:spcAft>
                  <a:spcPts val="0"/>
                </a:spcAft>
                <a:buNone/>
              </a:pPr>
              <a:r>
                <a:rPr b="1" lang="en-US" sz="1050">
                  <a:solidFill>
                    <a:schemeClr val="accent3"/>
                  </a:solidFill>
                  <a:latin typeface="Calibri"/>
                  <a:ea typeface="Calibri"/>
                  <a:cs typeface="Calibri"/>
                  <a:sym typeface="Calibri"/>
                </a:rPr>
                <a:t>(cm/sec)</a:t>
              </a:r>
              <a:endParaRPr/>
            </a:p>
          </p:txBody>
        </p:sp>
      </p:grpSp>
      <p:cxnSp>
        <p:nvCxnSpPr>
          <p:cNvPr id="109" name="Google Shape;109;p3"/>
          <p:cNvCxnSpPr/>
          <p:nvPr/>
        </p:nvCxnSpPr>
        <p:spPr>
          <a:xfrm>
            <a:off x="762000" y="2819400"/>
            <a:ext cx="7563196" cy="0"/>
          </a:xfrm>
          <a:prstGeom prst="straightConnector1">
            <a:avLst/>
          </a:prstGeom>
          <a:solidFill>
            <a:schemeClr val="lt1"/>
          </a:solidFill>
          <a:ln cap="flat" cmpd="sng" w="25400">
            <a:solidFill>
              <a:schemeClr val="accent3"/>
            </a:solidFill>
            <a:prstDash val="dash"/>
            <a:round/>
            <a:headEnd len="sm" w="sm" type="none"/>
            <a:tailEnd len="sm" w="sm" type="none"/>
          </a:ln>
        </p:spPr>
      </p:cxnSp>
      <p:sp>
        <p:nvSpPr>
          <p:cNvPr id="110" name="Google Shape;110;p3"/>
          <p:cNvSpPr txBox="1"/>
          <p:nvPr/>
        </p:nvSpPr>
        <p:spPr>
          <a:xfrm>
            <a:off x="8291842" y="2710190"/>
            <a:ext cx="822357" cy="2616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accent3"/>
                </a:solidFill>
                <a:latin typeface="Calibri"/>
                <a:ea typeface="Calibri"/>
                <a:cs typeface="Calibri"/>
                <a:sym typeface="Calibri"/>
              </a:rPr>
              <a:t>Threshold</a:t>
            </a:r>
            <a:endParaRPr/>
          </a:p>
        </p:txBody>
      </p:sp>
      <p:grpSp>
        <p:nvGrpSpPr>
          <p:cNvPr id="111" name="Google Shape;111;p3"/>
          <p:cNvGrpSpPr/>
          <p:nvPr/>
        </p:nvGrpSpPr>
        <p:grpSpPr>
          <a:xfrm>
            <a:off x="0" y="1143000"/>
            <a:ext cx="8857872" cy="1064550"/>
            <a:chOff x="47624" y="1438765"/>
            <a:chExt cx="8857872" cy="1064550"/>
          </a:xfrm>
        </p:grpSpPr>
        <p:sp>
          <p:nvSpPr>
            <p:cNvPr id="112" name="Google Shape;112;p3"/>
            <p:cNvSpPr txBox="1"/>
            <p:nvPr/>
          </p:nvSpPr>
          <p:spPr>
            <a:xfrm>
              <a:off x="413415" y="1487652"/>
              <a:ext cx="384908" cy="1015663"/>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1" lang="en-US" sz="1000">
                  <a:solidFill>
                    <a:schemeClr val="accent3"/>
                  </a:solidFill>
                  <a:latin typeface="Calibri"/>
                  <a:ea typeface="Calibri"/>
                  <a:cs typeface="Calibri"/>
                  <a:sym typeface="Calibri"/>
                </a:rPr>
                <a:t>5</a:t>
              </a:r>
              <a:endParaRPr/>
            </a:p>
            <a:p>
              <a:pPr indent="0" lvl="0" marL="0" marR="0" rtl="0" algn="r">
                <a:spcBef>
                  <a:spcPts val="0"/>
                </a:spcBef>
                <a:spcAft>
                  <a:spcPts val="0"/>
                </a:spcAft>
                <a:buNone/>
              </a:pPr>
              <a:r>
                <a:t/>
              </a:r>
              <a:endParaRPr b="1" sz="1000">
                <a:solidFill>
                  <a:schemeClr val="accent3"/>
                </a:solidFill>
                <a:latin typeface="Calibri"/>
                <a:ea typeface="Calibri"/>
                <a:cs typeface="Calibri"/>
                <a:sym typeface="Calibri"/>
              </a:endParaRPr>
            </a:p>
            <a:p>
              <a:pPr indent="0" lvl="0" marL="0" marR="0" rtl="0" algn="r">
                <a:spcBef>
                  <a:spcPts val="0"/>
                </a:spcBef>
                <a:spcAft>
                  <a:spcPts val="0"/>
                </a:spcAft>
                <a:buNone/>
              </a:pPr>
              <a:r>
                <a:t/>
              </a:r>
              <a:endParaRPr b="1" sz="1000">
                <a:solidFill>
                  <a:schemeClr val="accent3"/>
                </a:solidFill>
                <a:latin typeface="Calibri"/>
                <a:ea typeface="Calibri"/>
                <a:cs typeface="Calibri"/>
                <a:sym typeface="Calibri"/>
              </a:endParaRPr>
            </a:p>
            <a:p>
              <a:pPr indent="0" lvl="0" marL="0" marR="0" rtl="0" algn="r">
                <a:spcBef>
                  <a:spcPts val="0"/>
                </a:spcBef>
                <a:spcAft>
                  <a:spcPts val="0"/>
                </a:spcAft>
                <a:buNone/>
              </a:pPr>
              <a:r>
                <a:t/>
              </a:r>
              <a:endParaRPr b="1" sz="1000">
                <a:solidFill>
                  <a:schemeClr val="accent3"/>
                </a:solidFill>
                <a:latin typeface="Calibri"/>
                <a:ea typeface="Calibri"/>
                <a:cs typeface="Calibri"/>
                <a:sym typeface="Calibri"/>
              </a:endParaRPr>
            </a:p>
            <a:p>
              <a:pPr indent="0" lvl="0" marL="0" marR="0" rtl="0" algn="r">
                <a:spcBef>
                  <a:spcPts val="0"/>
                </a:spcBef>
                <a:spcAft>
                  <a:spcPts val="0"/>
                </a:spcAft>
                <a:buNone/>
              </a:pPr>
              <a:r>
                <a:rPr b="1" lang="en-US" sz="1000">
                  <a:solidFill>
                    <a:schemeClr val="accent3"/>
                  </a:solidFill>
                  <a:latin typeface="Calibri"/>
                  <a:ea typeface="Calibri"/>
                  <a:cs typeface="Calibri"/>
                  <a:sym typeface="Calibri"/>
                </a:rPr>
                <a:t>0</a:t>
              </a:r>
              <a:endParaRPr/>
            </a:p>
            <a:p>
              <a:pPr indent="0" lvl="0" marL="0" marR="0" rtl="0" algn="r">
                <a:spcBef>
                  <a:spcPts val="0"/>
                </a:spcBef>
                <a:spcAft>
                  <a:spcPts val="0"/>
                </a:spcAft>
                <a:buNone/>
              </a:pPr>
              <a:r>
                <a:t/>
              </a:r>
              <a:endParaRPr b="1" sz="1000">
                <a:solidFill>
                  <a:schemeClr val="accent3"/>
                </a:solidFill>
                <a:latin typeface="Calibri"/>
                <a:ea typeface="Calibri"/>
                <a:cs typeface="Calibri"/>
                <a:sym typeface="Calibri"/>
              </a:endParaRPr>
            </a:p>
          </p:txBody>
        </p:sp>
        <p:grpSp>
          <p:nvGrpSpPr>
            <p:cNvPr id="113" name="Google Shape;113;p3"/>
            <p:cNvGrpSpPr/>
            <p:nvPr/>
          </p:nvGrpSpPr>
          <p:grpSpPr>
            <a:xfrm>
              <a:off x="758445" y="1481902"/>
              <a:ext cx="8147051" cy="858704"/>
              <a:chOff x="650160" y="2075473"/>
              <a:chExt cx="8454487" cy="400789"/>
            </a:xfrm>
          </p:grpSpPr>
          <p:grpSp>
            <p:nvGrpSpPr>
              <p:cNvPr id="114" name="Google Shape;114;p3"/>
              <p:cNvGrpSpPr/>
              <p:nvPr/>
            </p:nvGrpSpPr>
            <p:grpSpPr>
              <a:xfrm>
                <a:off x="650161" y="2075473"/>
                <a:ext cx="8454486" cy="400789"/>
                <a:chOff x="685800" y="2647212"/>
                <a:chExt cx="8454486" cy="400789"/>
              </a:xfrm>
            </p:grpSpPr>
            <p:sp>
              <p:nvSpPr>
                <p:cNvPr id="115" name="Google Shape;115;p3"/>
                <p:cNvSpPr/>
                <p:nvPr/>
              </p:nvSpPr>
              <p:spPr>
                <a:xfrm>
                  <a:off x="685800" y="2667001"/>
                  <a:ext cx="7848600" cy="381000"/>
                </a:xfrm>
                <a:prstGeom prst="rect">
                  <a:avLst/>
                </a:prstGeom>
                <a:solidFill>
                  <a:schemeClr val="lt1"/>
                </a:solidFill>
                <a:ln cap="flat" cmpd="sng" w="254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3"/>
                    </a:solidFill>
                    <a:latin typeface="Calibri"/>
                    <a:ea typeface="Calibri"/>
                    <a:cs typeface="Calibri"/>
                    <a:sym typeface="Calibri"/>
                  </a:endParaRPr>
                </a:p>
              </p:txBody>
            </p:sp>
            <p:sp>
              <p:nvSpPr>
                <p:cNvPr id="116" name="Google Shape;116;p3"/>
                <p:cNvSpPr txBox="1"/>
                <p:nvPr/>
              </p:nvSpPr>
              <p:spPr>
                <a:xfrm>
                  <a:off x="8561918" y="2647212"/>
                  <a:ext cx="578368" cy="122103"/>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accent3"/>
                      </a:solidFill>
                      <a:latin typeface="Calibri"/>
                      <a:ea typeface="Calibri"/>
                      <a:cs typeface="Calibri"/>
                      <a:sym typeface="Calibri"/>
                    </a:rPr>
                    <a:t>Goal</a:t>
                  </a:r>
                  <a:endParaRPr/>
                </a:p>
              </p:txBody>
            </p:sp>
          </p:grpSp>
          <p:cxnSp>
            <p:nvCxnSpPr>
              <p:cNvPr id="117" name="Google Shape;117;p3"/>
              <p:cNvCxnSpPr/>
              <p:nvPr/>
            </p:nvCxnSpPr>
            <p:spPr>
              <a:xfrm>
                <a:off x="650160" y="2126471"/>
                <a:ext cx="7848599" cy="0"/>
              </a:xfrm>
              <a:prstGeom prst="straightConnector1">
                <a:avLst/>
              </a:prstGeom>
              <a:solidFill>
                <a:schemeClr val="lt1"/>
              </a:solidFill>
              <a:ln cap="flat" cmpd="sng" w="25400">
                <a:solidFill>
                  <a:schemeClr val="accent3"/>
                </a:solidFill>
                <a:prstDash val="dash"/>
                <a:round/>
                <a:headEnd len="sm" w="sm" type="none"/>
                <a:tailEnd len="sm" w="sm" type="none"/>
              </a:ln>
            </p:spPr>
          </p:cxnSp>
        </p:grpSp>
        <p:cxnSp>
          <p:nvCxnSpPr>
            <p:cNvPr id="118" name="Google Shape;118;p3"/>
            <p:cNvCxnSpPr/>
            <p:nvPr/>
          </p:nvCxnSpPr>
          <p:spPr>
            <a:xfrm>
              <a:off x="758446" y="16002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cxnSp>
          <p:nvCxnSpPr>
            <p:cNvPr id="119" name="Google Shape;119;p3"/>
            <p:cNvCxnSpPr/>
            <p:nvPr/>
          </p:nvCxnSpPr>
          <p:spPr>
            <a:xfrm>
              <a:off x="762000" y="17526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cxnSp>
          <p:nvCxnSpPr>
            <p:cNvPr id="120" name="Google Shape;120;p3"/>
            <p:cNvCxnSpPr/>
            <p:nvPr/>
          </p:nvCxnSpPr>
          <p:spPr>
            <a:xfrm>
              <a:off x="762000" y="19050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cxnSp>
          <p:nvCxnSpPr>
            <p:cNvPr id="121" name="Google Shape;121;p3"/>
            <p:cNvCxnSpPr/>
            <p:nvPr/>
          </p:nvCxnSpPr>
          <p:spPr>
            <a:xfrm>
              <a:off x="762000" y="20574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cxnSp>
          <p:nvCxnSpPr>
            <p:cNvPr id="122" name="Google Shape;122;p3"/>
            <p:cNvCxnSpPr/>
            <p:nvPr/>
          </p:nvCxnSpPr>
          <p:spPr>
            <a:xfrm>
              <a:off x="762000" y="2209800"/>
              <a:ext cx="79754" cy="0"/>
            </a:xfrm>
            <a:prstGeom prst="straightConnector1">
              <a:avLst/>
            </a:prstGeom>
            <a:solidFill>
              <a:schemeClr val="lt1"/>
            </a:solidFill>
            <a:ln cap="flat" cmpd="sng" w="25400">
              <a:solidFill>
                <a:schemeClr val="accent3"/>
              </a:solidFill>
              <a:prstDash val="solid"/>
              <a:round/>
              <a:headEnd len="sm" w="sm" type="none"/>
              <a:tailEnd len="sm" w="sm" type="none"/>
            </a:ln>
          </p:spPr>
        </p:cxnSp>
        <p:sp>
          <p:nvSpPr>
            <p:cNvPr id="123" name="Google Shape;123;p3"/>
            <p:cNvSpPr txBox="1"/>
            <p:nvPr/>
          </p:nvSpPr>
          <p:spPr>
            <a:xfrm rot="-5400000">
              <a:off x="-153599" y="1639988"/>
              <a:ext cx="910276" cy="507831"/>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050">
                  <a:solidFill>
                    <a:schemeClr val="accent3"/>
                  </a:solidFill>
                  <a:latin typeface="Calibri"/>
                  <a:ea typeface="Calibri"/>
                  <a:cs typeface="Calibri"/>
                  <a:sym typeface="Calibri"/>
                </a:rPr>
                <a:t>Flight Time</a:t>
              </a:r>
              <a:endParaRPr/>
            </a:p>
            <a:p>
              <a:pPr indent="0" lvl="0" marL="0" marR="0" rtl="0" algn="ctr">
                <a:spcBef>
                  <a:spcPts val="0"/>
                </a:spcBef>
                <a:spcAft>
                  <a:spcPts val="0"/>
                </a:spcAft>
                <a:buNone/>
              </a:pPr>
              <a:r>
                <a:rPr b="1" lang="en-US" sz="1050">
                  <a:solidFill>
                    <a:schemeClr val="accent3"/>
                  </a:solidFill>
                  <a:latin typeface="Calibri"/>
                  <a:ea typeface="Calibri"/>
                  <a:cs typeface="Calibri"/>
                  <a:sym typeface="Calibri"/>
                </a:rPr>
                <a:t>(hr)</a:t>
              </a:r>
              <a:endParaRPr/>
            </a:p>
          </p:txBody>
        </p:sp>
      </p:grpSp>
      <p:cxnSp>
        <p:nvCxnSpPr>
          <p:cNvPr id="124" name="Google Shape;124;p3"/>
          <p:cNvCxnSpPr/>
          <p:nvPr/>
        </p:nvCxnSpPr>
        <p:spPr>
          <a:xfrm>
            <a:off x="714296" y="1752600"/>
            <a:ext cx="7563196" cy="0"/>
          </a:xfrm>
          <a:prstGeom prst="straightConnector1">
            <a:avLst/>
          </a:prstGeom>
          <a:solidFill>
            <a:schemeClr val="lt1"/>
          </a:solidFill>
          <a:ln cap="flat" cmpd="sng" w="25400">
            <a:solidFill>
              <a:schemeClr val="accent3"/>
            </a:solidFill>
            <a:prstDash val="dash"/>
            <a:round/>
            <a:headEnd len="sm" w="sm" type="none"/>
            <a:tailEnd len="sm" w="sm" type="none"/>
          </a:ln>
        </p:spPr>
      </p:cxnSp>
      <p:sp>
        <p:nvSpPr>
          <p:cNvPr id="125" name="Google Shape;125;p3"/>
          <p:cNvSpPr txBox="1"/>
          <p:nvPr/>
        </p:nvSpPr>
        <p:spPr>
          <a:xfrm>
            <a:off x="8245443" y="1604581"/>
            <a:ext cx="822357" cy="2616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accent3"/>
                </a:solidFill>
                <a:latin typeface="Calibri"/>
                <a:ea typeface="Calibri"/>
                <a:cs typeface="Calibri"/>
                <a:sym typeface="Calibri"/>
              </a:rPr>
              <a:t>Threshold</a:t>
            </a:r>
            <a:endParaRPr/>
          </a:p>
        </p:txBody>
      </p:sp>
      <p:cxnSp>
        <p:nvCxnSpPr>
          <p:cNvPr id="126" name="Google Shape;126;p3"/>
          <p:cNvCxnSpPr/>
          <p:nvPr/>
        </p:nvCxnSpPr>
        <p:spPr>
          <a:xfrm rot="5400000">
            <a:off x="3009900" y="3543300"/>
            <a:ext cx="4343400" cy="1588"/>
          </a:xfrm>
          <a:prstGeom prst="straightConnector1">
            <a:avLst/>
          </a:prstGeom>
          <a:noFill/>
          <a:ln cap="flat" cmpd="sng" w="38100">
            <a:solidFill>
              <a:srgbClr val="FF0000"/>
            </a:solidFill>
            <a:prstDash val="dash"/>
            <a:round/>
            <a:headEnd len="sm" w="sm" type="none"/>
            <a:tailEnd len="sm" w="sm" type="none"/>
          </a:ln>
        </p:spPr>
      </p:cxnSp>
      <p:sp>
        <p:nvSpPr>
          <p:cNvPr id="127" name="Google Shape;127;p3"/>
          <p:cNvSpPr/>
          <p:nvPr/>
        </p:nvSpPr>
        <p:spPr>
          <a:xfrm>
            <a:off x="3886200" y="1447800"/>
            <a:ext cx="67427" cy="86949"/>
          </a:xfrm>
          <a:prstGeom prst="rect">
            <a:avLst/>
          </a:prstGeom>
          <a:solidFill>
            <a:schemeClr val="lt1"/>
          </a:solidFill>
          <a:ln cap="flat" cmpd="sng" w="9525">
            <a:solidFill>
              <a:srgbClr val="008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Calibri"/>
              <a:ea typeface="Calibri"/>
              <a:cs typeface="Calibri"/>
              <a:sym typeface="Calibri"/>
            </a:endParaRPr>
          </a:p>
        </p:txBody>
      </p:sp>
      <p:sp>
        <p:nvSpPr>
          <p:cNvPr id="128" name="Google Shape;128;p3"/>
          <p:cNvSpPr/>
          <p:nvPr/>
        </p:nvSpPr>
        <p:spPr>
          <a:xfrm>
            <a:off x="6705600" y="1447800"/>
            <a:ext cx="67427" cy="86949"/>
          </a:xfrm>
          <a:prstGeom prst="rect">
            <a:avLst/>
          </a:prstGeom>
          <a:solidFill>
            <a:schemeClr val="lt1"/>
          </a:solidFill>
          <a:ln cap="flat" cmpd="sng" w="9525">
            <a:solidFill>
              <a:srgbClr val="008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Calibri"/>
              <a:ea typeface="Calibri"/>
              <a:cs typeface="Calibri"/>
              <a:sym typeface="Calibri"/>
            </a:endParaRPr>
          </a:p>
        </p:txBody>
      </p:sp>
      <p:sp>
        <p:nvSpPr>
          <p:cNvPr id="129" name="Google Shape;129;p3"/>
          <p:cNvSpPr/>
          <p:nvPr/>
        </p:nvSpPr>
        <p:spPr>
          <a:xfrm rot="10800000">
            <a:off x="1443036" y="3733800"/>
            <a:ext cx="157163" cy="195263"/>
          </a:xfrm>
          <a:prstGeom prst="triangle">
            <a:avLst>
              <a:gd fmla="val 50000" name="adj"/>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130" name="Google Shape;130;p3"/>
          <p:cNvSpPr txBox="1"/>
          <p:nvPr/>
        </p:nvSpPr>
        <p:spPr>
          <a:xfrm>
            <a:off x="765011" y="3513929"/>
            <a:ext cx="727690" cy="430879"/>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100">
                <a:solidFill>
                  <a:schemeClr val="dk1"/>
                </a:solidFill>
                <a:latin typeface="Arial"/>
                <a:ea typeface="Arial"/>
                <a:cs typeface="Arial"/>
                <a:sym typeface="Arial"/>
              </a:rPr>
              <a:t>PTR 1 </a:t>
            </a:r>
            <a:endParaRPr/>
          </a:p>
          <a:p>
            <a:pPr indent="0" lvl="0" marL="0" marR="0" rtl="0" algn="l">
              <a:spcBef>
                <a:spcPts val="0"/>
              </a:spcBef>
              <a:spcAft>
                <a:spcPts val="0"/>
              </a:spcAft>
              <a:buNone/>
            </a:pPr>
            <a:r>
              <a:rPr lang="en-US" sz="1100">
                <a:solidFill>
                  <a:schemeClr val="dk1"/>
                </a:solidFill>
                <a:latin typeface="Arial"/>
                <a:ea typeface="Arial"/>
                <a:cs typeface="Arial"/>
                <a:sym typeface="Arial"/>
              </a:rPr>
              <a:t>(2/2015)</a:t>
            </a:r>
            <a:endParaRPr/>
          </a:p>
        </p:txBody>
      </p:sp>
      <p:sp>
        <p:nvSpPr>
          <p:cNvPr id="131" name="Google Shape;131;p3"/>
          <p:cNvSpPr/>
          <p:nvPr/>
        </p:nvSpPr>
        <p:spPr>
          <a:xfrm rot="10800000">
            <a:off x="3271837" y="3477234"/>
            <a:ext cx="157163" cy="195263"/>
          </a:xfrm>
          <a:prstGeom prst="triangle">
            <a:avLst>
              <a:gd fmla="val 50000" name="adj"/>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132" name="Google Shape;132;p3"/>
          <p:cNvSpPr txBox="1"/>
          <p:nvPr/>
        </p:nvSpPr>
        <p:spPr>
          <a:xfrm>
            <a:off x="2568743" y="3305413"/>
            <a:ext cx="860257" cy="430879"/>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100">
                <a:solidFill>
                  <a:schemeClr val="dk1"/>
                </a:solidFill>
                <a:latin typeface="Arial"/>
                <a:ea typeface="Arial"/>
                <a:cs typeface="Arial"/>
                <a:sym typeface="Arial"/>
              </a:rPr>
              <a:t>PTR 2 </a:t>
            </a:r>
            <a:endParaRPr/>
          </a:p>
          <a:p>
            <a:pPr indent="0" lvl="0" marL="0" marR="0" rtl="0" algn="l">
              <a:spcBef>
                <a:spcPts val="0"/>
              </a:spcBef>
              <a:spcAft>
                <a:spcPts val="0"/>
              </a:spcAft>
              <a:buNone/>
            </a:pPr>
            <a:r>
              <a:rPr lang="en-US" sz="1100">
                <a:solidFill>
                  <a:schemeClr val="dk1"/>
                </a:solidFill>
                <a:latin typeface="Arial"/>
                <a:ea typeface="Arial"/>
                <a:cs typeface="Arial"/>
                <a:sym typeface="Arial"/>
              </a:rPr>
              <a:t>(10/2016)</a:t>
            </a:r>
            <a:endParaRPr/>
          </a:p>
        </p:txBody>
      </p:sp>
      <p:sp>
        <p:nvSpPr>
          <p:cNvPr id="133" name="Google Shape;133;p3"/>
          <p:cNvSpPr/>
          <p:nvPr/>
        </p:nvSpPr>
        <p:spPr>
          <a:xfrm rot="10800000">
            <a:off x="4948237" y="3843336"/>
            <a:ext cx="157163" cy="195263"/>
          </a:xfrm>
          <a:prstGeom prst="triangle">
            <a:avLst>
              <a:gd fmla="val 50000" name="adj"/>
            </a:avLst>
          </a:prstGeom>
          <a:noFill/>
          <a:ln cap="flat" cmpd="sng" w="254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900">
              <a:solidFill>
                <a:srgbClr val="000000"/>
              </a:solidFill>
              <a:latin typeface="Arial"/>
              <a:ea typeface="Arial"/>
              <a:cs typeface="Arial"/>
              <a:sym typeface="Arial"/>
            </a:endParaRPr>
          </a:p>
        </p:txBody>
      </p:sp>
      <p:sp>
        <p:nvSpPr>
          <p:cNvPr id="134" name="Google Shape;134;p3"/>
          <p:cNvSpPr txBox="1"/>
          <p:nvPr/>
        </p:nvSpPr>
        <p:spPr>
          <a:xfrm>
            <a:off x="5063510" y="3823001"/>
            <a:ext cx="727690" cy="430879"/>
          </a:xfrm>
          <a:prstGeom prst="rect">
            <a:avLst/>
          </a:prstGeom>
          <a:noFill/>
          <a:ln>
            <a:noFill/>
          </a:ln>
        </p:spPr>
        <p:txBody>
          <a:bodyPr anchorCtr="0" anchor="b" bIns="45700" lIns="91425" spcFirstLastPara="1" rIns="91425" wrap="square" tIns="45700">
            <a:spAutoFit/>
          </a:bodyPr>
          <a:lstStyle/>
          <a:p>
            <a:pPr indent="0" lvl="0" marL="0" marR="0" rtl="0" algn="l">
              <a:spcBef>
                <a:spcPts val="0"/>
              </a:spcBef>
              <a:spcAft>
                <a:spcPts val="0"/>
              </a:spcAft>
              <a:buNone/>
            </a:pPr>
            <a:r>
              <a:rPr lang="en-US" sz="1100">
                <a:solidFill>
                  <a:schemeClr val="dk1"/>
                </a:solidFill>
                <a:latin typeface="Arial"/>
                <a:ea typeface="Arial"/>
                <a:cs typeface="Arial"/>
                <a:sym typeface="Arial"/>
              </a:rPr>
              <a:t>PTR 3 </a:t>
            </a:r>
            <a:endParaRPr/>
          </a:p>
          <a:p>
            <a:pPr indent="0" lvl="0" marL="0" marR="0" rtl="0" algn="l">
              <a:spcBef>
                <a:spcPts val="0"/>
              </a:spcBef>
              <a:spcAft>
                <a:spcPts val="0"/>
              </a:spcAft>
              <a:buNone/>
            </a:pPr>
            <a:r>
              <a:rPr lang="en-US" sz="1100">
                <a:solidFill>
                  <a:schemeClr val="dk1"/>
                </a:solidFill>
                <a:latin typeface="Arial"/>
                <a:ea typeface="Arial"/>
                <a:cs typeface="Arial"/>
                <a:sym typeface="Arial"/>
              </a:rPr>
              <a:t>(6/2016)</a:t>
            </a:r>
            <a:endParaRPr/>
          </a:p>
        </p:txBody>
      </p:sp>
      <p:cxnSp>
        <p:nvCxnSpPr>
          <p:cNvPr id="135" name="Google Shape;135;p3"/>
          <p:cNvCxnSpPr/>
          <p:nvPr/>
        </p:nvCxnSpPr>
        <p:spPr>
          <a:xfrm>
            <a:off x="4681914" y="1534749"/>
            <a:ext cx="11685" cy="1912574"/>
          </a:xfrm>
          <a:prstGeom prst="straightConnector1">
            <a:avLst/>
          </a:prstGeom>
          <a:noFill/>
          <a:ln cap="flat" cmpd="sng" w="25400">
            <a:solidFill>
              <a:schemeClr val="accent3"/>
            </a:solidFill>
            <a:prstDash val="solid"/>
            <a:round/>
            <a:headEnd len="sm" w="sm" type="none"/>
            <a:tailEnd len="med" w="med" type="triangle"/>
          </a:ln>
          <a:effectLst>
            <a:outerShdw blurRad="40000" rotWithShape="0" dir="5400000" dist="20000">
              <a:srgbClr val="000000">
                <a:alpha val="37647"/>
              </a:srgbClr>
            </a:outerShdw>
          </a:effectLst>
        </p:spPr>
      </p:cxnSp>
      <p:cxnSp>
        <p:nvCxnSpPr>
          <p:cNvPr id="136" name="Google Shape;136;p3"/>
          <p:cNvCxnSpPr>
            <a:stCxn id="128" idx="2"/>
          </p:cNvCxnSpPr>
          <p:nvPr/>
        </p:nvCxnSpPr>
        <p:spPr>
          <a:xfrm>
            <a:off x="6739313" y="1534749"/>
            <a:ext cx="23400" cy="1589400"/>
          </a:xfrm>
          <a:prstGeom prst="straightConnector1">
            <a:avLst/>
          </a:prstGeom>
          <a:noFill/>
          <a:ln cap="flat" cmpd="sng" w="25400">
            <a:solidFill>
              <a:schemeClr val="accent3"/>
            </a:solidFill>
            <a:prstDash val="solid"/>
            <a:round/>
            <a:headEnd len="sm" w="sm" type="none"/>
            <a:tailEnd len="med" w="med" type="triangle"/>
          </a:ln>
          <a:effectLst>
            <a:outerShdw blurRad="40000" rotWithShape="0" dir="5400000" dist="20000">
              <a:srgbClr val="000000">
                <a:alpha val="37647"/>
              </a:srgbClr>
            </a:outerShdw>
          </a:effectLst>
        </p:spPr>
      </p:cxnSp>
      <p:sp>
        <p:nvSpPr>
          <p:cNvPr id="137" name="Google Shape;137;p3"/>
          <p:cNvSpPr/>
          <p:nvPr/>
        </p:nvSpPr>
        <p:spPr>
          <a:xfrm>
            <a:off x="6695227" y="2362200"/>
            <a:ext cx="67427" cy="86949"/>
          </a:xfrm>
          <a:prstGeom prst="rect">
            <a:avLst/>
          </a:prstGeom>
          <a:solidFill>
            <a:schemeClr val="lt1"/>
          </a:solidFill>
          <a:ln cap="flat" cmpd="sng" w="9525">
            <a:solidFill>
              <a:srgbClr val="008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Calibri"/>
              <a:ea typeface="Calibri"/>
              <a:cs typeface="Calibri"/>
              <a:sym typeface="Calibri"/>
            </a:endParaRPr>
          </a:p>
        </p:txBody>
      </p:sp>
      <p:sp>
        <p:nvSpPr>
          <p:cNvPr id="138" name="Google Shape;138;p3"/>
          <p:cNvSpPr/>
          <p:nvPr/>
        </p:nvSpPr>
        <p:spPr>
          <a:xfrm>
            <a:off x="2819400" y="2362200"/>
            <a:ext cx="67427" cy="86949"/>
          </a:xfrm>
          <a:prstGeom prst="rect">
            <a:avLst/>
          </a:prstGeom>
          <a:solidFill>
            <a:schemeClr val="lt1"/>
          </a:solidFill>
          <a:ln cap="flat" cmpd="sng" w="9525">
            <a:solidFill>
              <a:srgbClr val="008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Calibri"/>
              <a:ea typeface="Calibri"/>
              <a:cs typeface="Calibri"/>
              <a:sym typeface="Calibri"/>
            </a:endParaRPr>
          </a:p>
        </p:txBody>
      </p:sp>
      <p:sp>
        <p:nvSpPr>
          <p:cNvPr id="139" name="Google Shape;139;p3"/>
          <p:cNvSpPr/>
          <p:nvPr/>
        </p:nvSpPr>
        <p:spPr>
          <a:xfrm>
            <a:off x="4656973" y="1447800"/>
            <a:ext cx="67427" cy="86949"/>
          </a:xfrm>
          <a:prstGeom prst="rect">
            <a:avLst/>
          </a:prstGeom>
          <a:solidFill>
            <a:schemeClr val="lt1"/>
          </a:solidFill>
          <a:ln cap="flat" cmpd="sng" w="9525">
            <a:solidFill>
              <a:srgbClr val="008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Calibri"/>
              <a:ea typeface="Calibri"/>
              <a:cs typeface="Calibri"/>
              <a:sym typeface="Calibri"/>
            </a:endParaRPr>
          </a:p>
        </p:txBody>
      </p:sp>
      <p:sp>
        <p:nvSpPr>
          <p:cNvPr id="140" name="Google Shape;140;p3"/>
          <p:cNvSpPr txBox="1"/>
          <p:nvPr/>
        </p:nvSpPr>
        <p:spPr>
          <a:xfrm>
            <a:off x="8316860" y="2176790"/>
            <a:ext cx="557336" cy="26161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accent3"/>
                </a:solidFill>
                <a:latin typeface="Calibri"/>
                <a:ea typeface="Calibri"/>
                <a:cs typeface="Calibri"/>
                <a:sym typeface="Calibri"/>
              </a:rPr>
              <a:t>Goal</a:t>
            </a:r>
            <a:endParaRPr/>
          </a:p>
        </p:txBody>
      </p:sp>
      <p:cxnSp>
        <p:nvCxnSpPr>
          <p:cNvPr id="141" name="Google Shape;141;p3"/>
          <p:cNvCxnSpPr/>
          <p:nvPr/>
        </p:nvCxnSpPr>
        <p:spPr>
          <a:xfrm>
            <a:off x="762000" y="2362200"/>
            <a:ext cx="7563196" cy="0"/>
          </a:xfrm>
          <a:prstGeom prst="straightConnector1">
            <a:avLst/>
          </a:prstGeom>
          <a:solidFill>
            <a:schemeClr val="lt1"/>
          </a:solidFill>
          <a:ln cap="flat" cmpd="sng" w="25400">
            <a:solidFill>
              <a:schemeClr val="accent3"/>
            </a:solidFill>
            <a:prstDash val="dash"/>
            <a:round/>
            <a:headEnd len="sm" w="sm" type="none"/>
            <a:tailEnd len="sm" w="sm" type="none"/>
          </a:ln>
        </p:spPr>
      </p:cxnSp>
      <p:sp>
        <p:nvSpPr>
          <p:cNvPr id="142" name="Google Shape;142;p3"/>
          <p:cNvSpPr/>
          <p:nvPr/>
        </p:nvSpPr>
        <p:spPr>
          <a:xfrm>
            <a:off x="3886200" y="2362200"/>
            <a:ext cx="67427" cy="86949"/>
          </a:xfrm>
          <a:prstGeom prst="rect">
            <a:avLst/>
          </a:prstGeom>
          <a:solidFill>
            <a:schemeClr val="lt1"/>
          </a:solidFill>
          <a:ln cap="flat" cmpd="sng" w="9525">
            <a:solidFill>
              <a:srgbClr val="008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Calibri"/>
              <a:ea typeface="Calibri"/>
              <a:cs typeface="Calibri"/>
              <a:sym typeface="Calibri"/>
            </a:endParaRPr>
          </a:p>
        </p:txBody>
      </p:sp>
      <p:sp>
        <p:nvSpPr>
          <p:cNvPr id="143" name="Google Shape;143;p3"/>
          <p:cNvSpPr/>
          <p:nvPr/>
        </p:nvSpPr>
        <p:spPr>
          <a:xfrm>
            <a:off x="4648200" y="2362200"/>
            <a:ext cx="67427" cy="86949"/>
          </a:xfrm>
          <a:prstGeom prst="rect">
            <a:avLst/>
          </a:prstGeom>
          <a:solidFill>
            <a:schemeClr val="lt1"/>
          </a:solidFill>
          <a:ln cap="flat" cmpd="sng" w="9525">
            <a:solidFill>
              <a:srgbClr val="008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Calibri"/>
              <a:ea typeface="Calibri"/>
              <a:cs typeface="Calibri"/>
              <a:sym typeface="Calibri"/>
            </a:endParaRPr>
          </a:p>
        </p:txBody>
      </p:sp>
      <p:sp>
        <p:nvSpPr>
          <p:cNvPr id="144" name="Google Shape;144;p3"/>
          <p:cNvSpPr/>
          <p:nvPr/>
        </p:nvSpPr>
        <p:spPr>
          <a:xfrm>
            <a:off x="2819400" y="1447800"/>
            <a:ext cx="67427" cy="86949"/>
          </a:xfrm>
          <a:prstGeom prst="rect">
            <a:avLst/>
          </a:prstGeom>
          <a:solidFill>
            <a:schemeClr val="lt1"/>
          </a:solidFill>
          <a:ln cap="flat" cmpd="sng" w="9525">
            <a:solidFill>
              <a:srgbClr val="008000"/>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0000"/>
              </a:solidFill>
              <a:latin typeface="Calibri"/>
              <a:ea typeface="Calibri"/>
              <a:cs typeface="Calibri"/>
              <a:sym typeface="Calibri"/>
            </a:endParaRPr>
          </a:p>
        </p:txBody>
      </p:sp>
      <p:sp>
        <p:nvSpPr>
          <p:cNvPr id="145" name="Google Shape;145;p3"/>
          <p:cNvSpPr txBox="1"/>
          <p:nvPr/>
        </p:nvSpPr>
        <p:spPr>
          <a:xfrm>
            <a:off x="4592486" y="1063823"/>
            <a:ext cx="1188720" cy="307777"/>
          </a:xfrm>
          <a:prstGeom prst="rect">
            <a:avLst/>
          </a:prstGeom>
          <a:solidFill>
            <a:srgbClr val="FF0000"/>
          </a:solidFill>
          <a:ln>
            <a:noFill/>
          </a:ln>
        </p:spPr>
        <p:txBody>
          <a:bodyPr anchorCtr="0" anchor="b" bIns="45700" lIns="91425" spcFirstLastPara="1" rIns="91425" wrap="square" tIns="45700">
            <a:spAutoFit/>
          </a:bodyPr>
          <a:lstStyle/>
          <a:p>
            <a:pPr indent="0" lvl="0" marL="0" marR="0" rtl="0" algn="ctr">
              <a:spcBef>
                <a:spcPts val="0"/>
              </a:spcBef>
              <a:spcAft>
                <a:spcPts val="0"/>
              </a:spcAft>
              <a:buNone/>
            </a:pPr>
            <a:r>
              <a:rPr b="1" lang="en-US" sz="1400">
                <a:solidFill>
                  <a:schemeClr val="lt1"/>
                </a:solidFill>
                <a:latin typeface="Arial"/>
                <a:ea typeface="Arial"/>
                <a:cs typeface="Arial"/>
                <a:sym typeface="Arial"/>
              </a:rPr>
              <a:t>Q3 Review</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4"/>
          <p:cNvSpPr txBox="1"/>
          <p:nvPr>
            <p:ph idx="1" type="body"/>
          </p:nvPr>
        </p:nvSpPr>
        <p:spPr>
          <a:xfrm>
            <a:off x="304800" y="1143000"/>
            <a:ext cx="4191000" cy="5105400"/>
          </a:xfrm>
          <a:prstGeom prst="rect">
            <a:avLst/>
          </a:prstGeom>
          <a:noFill/>
          <a:ln>
            <a:noFill/>
          </a:ln>
        </p:spPr>
        <p:txBody>
          <a:bodyPr anchorCtr="0" anchor="t" bIns="45700" lIns="91425" spcFirstLastPara="1" rIns="91425" wrap="square" tIns="45700">
            <a:noAutofit/>
          </a:bodyPr>
          <a:lstStyle/>
          <a:p>
            <a:pPr indent="-230188" lvl="0" marL="230188" rtl="0" algn="l">
              <a:spcBef>
                <a:spcPts val="0"/>
              </a:spcBef>
              <a:spcAft>
                <a:spcPts val="0"/>
              </a:spcAft>
              <a:buClr>
                <a:schemeClr val="dk1"/>
              </a:buClr>
              <a:buSzPts val="2000"/>
              <a:buChar char="•"/>
            </a:pPr>
            <a:r>
              <a:rPr lang="en-US"/>
              <a:t>Controlled Milestone FY16#1: Prototype 4 testing complete</a:t>
            </a:r>
            <a:endParaRPr/>
          </a:p>
          <a:p>
            <a:pPr indent="-285750" lvl="1" marL="742950" rtl="0" algn="l">
              <a:spcBef>
                <a:spcPts val="360"/>
              </a:spcBef>
              <a:spcAft>
                <a:spcPts val="0"/>
              </a:spcAft>
              <a:buClr>
                <a:schemeClr val="dk1"/>
              </a:buClr>
              <a:buSzPts val="1800"/>
              <a:buChar char="▪"/>
            </a:pPr>
            <a:r>
              <a:rPr lang="en-US"/>
              <a:t>Prototype 4 reflects flight-like hardware design</a:t>
            </a:r>
            <a:endParaRPr/>
          </a:p>
          <a:p>
            <a:pPr indent="-285750" lvl="1" marL="742950" rtl="0" algn="l">
              <a:spcBef>
                <a:spcPts val="360"/>
              </a:spcBef>
              <a:spcAft>
                <a:spcPts val="0"/>
              </a:spcAft>
              <a:buClr>
                <a:schemeClr val="dk1"/>
              </a:buClr>
              <a:buSzPts val="1800"/>
              <a:buChar char="▪"/>
            </a:pPr>
            <a:r>
              <a:rPr lang="en-US"/>
              <a:t>Verified requirements related </a:t>
            </a:r>
            <a:br>
              <a:rPr lang="en-US"/>
            </a:br>
            <a:r>
              <a:rPr lang="en-US"/>
              <a:t>to hardware design</a:t>
            </a:r>
            <a:endParaRPr/>
          </a:p>
          <a:p>
            <a:pPr indent="-285750" lvl="1" marL="742950" rtl="0" algn="l">
              <a:spcBef>
                <a:spcPts val="360"/>
              </a:spcBef>
              <a:spcAft>
                <a:spcPts val="0"/>
              </a:spcAft>
              <a:buClr>
                <a:schemeClr val="dk1"/>
              </a:buClr>
              <a:buSzPts val="1800"/>
              <a:buChar char="▪"/>
            </a:pPr>
            <a:r>
              <a:rPr lang="en-US"/>
              <a:t>Drafted integration &amp; test procedures for Cert Unit</a:t>
            </a:r>
            <a:endParaRPr/>
          </a:p>
          <a:p>
            <a:pPr indent="-285750" lvl="1" marL="742950" rtl="0" algn="l">
              <a:spcBef>
                <a:spcPts val="360"/>
              </a:spcBef>
              <a:spcAft>
                <a:spcPts val="0"/>
              </a:spcAft>
              <a:buClr>
                <a:schemeClr val="dk1"/>
              </a:buClr>
              <a:buSzPts val="1800"/>
              <a:buChar char="▪"/>
            </a:pPr>
            <a:r>
              <a:rPr lang="en-US"/>
              <a:t>Collected lessons learned for </a:t>
            </a:r>
            <a:br>
              <a:rPr lang="en-US"/>
            </a:br>
            <a:r>
              <a:rPr lang="en-US"/>
              <a:t>Cert Unit development</a:t>
            </a:r>
            <a:endParaRPr/>
          </a:p>
          <a:p>
            <a:pPr indent="-230188" lvl="0" marL="230188" rtl="0" algn="l">
              <a:spcBef>
                <a:spcPts val="400"/>
              </a:spcBef>
              <a:spcAft>
                <a:spcPts val="0"/>
              </a:spcAft>
              <a:buClr>
                <a:schemeClr val="dk1"/>
              </a:buClr>
              <a:buSzPts val="2000"/>
              <a:buChar char="•"/>
            </a:pPr>
            <a:r>
              <a:rPr lang="en-US"/>
              <a:t>Challenges</a:t>
            </a:r>
            <a:endParaRPr/>
          </a:p>
          <a:p>
            <a:pPr indent="-285750" lvl="1" marL="742950" rtl="0" algn="l">
              <a:spcBef>
                <a:spcPts val="360"/>
              </a:spcBef>
              <a:spcAft>
                <a:spcPts val="0"/>
              </a:spcAft>
              <a:buClr>
                <a:schemeClr val="dk1"/>
              </a:buClr>
              <a:buSzPts val="1800"/>
              <a:buChar char="▪"/>
            </a:pPr>
            <a:r>
              <a:rPr lang="en-US"/>
              <a:t>3D printed structure not appropriate for some tests </a:t>
            </a:r>
            <a:br>
              <a:rPr lang="en-US"/>
            </a:br>
            <a:r>
              <a:rPr lang="en-US"/>
              <a:t>(thermal and EMI)</a:t>
            </a:r>
            <a:endParaRPr/>
          </a:p>
          <a:p>
            <a:pPr indent="-285750" lvl="1" marL="742950" rtl="0" algn="l">
              <a:spcBef>
                <a:spcPts val="360"/>
              </a:spcBef>
              <a:spcAft>
                <a:spcPts val="0"/>
              </a:spcAft>
              <a:buClr>
                <a:schemeClr val="dk1"/>
              </a:buClr>
              <a:buSzPts val="1800"/>
              <a:buChar char="▪"/>
            </a:pPr>
            <a:r>
              <a:rPr lang="en-US"/>
              <a:t>Mass exceeds 6 Kg target</a:t>
            </a:r>
            <a:endParaRPr/>
          </a:p>
          <a:p>
            <a:pPr indent="-285750" lvl="1" marL="742950" rtl="0" algn="l">
              <a:spcBef>
                <a:spcPts val="360"/>
              </a:spcBef>
              <a:spcAft>
                <a:spcPts val="0"/>
              </a:spcAft>
              <a:buClr>
                <a:schemeClr val="dk1"/>
              </a:buClr>
              <a:buSzPts val="1800"/>
              <a:buChar char="▪"/>
            </a:pPr>
            <a:r>
              <a:rPr lang="en-US"/>
              <a:t>Collision mitigation design</a:t>
            </a:r>
            <a:endParaRPr/>
          </a:p>
          <a:p>
            <a:pPr indent="-103188" lvl="0" marL="230188" rtl="0" algn="l">
              <a:spcBef>
                <a:spcPts val="400"/>
              </a:spcBef>
              <a:spcAft>
                <a:spcPts val="0"/>
              </a:spcAft>
              <a:buClr>
                <a:schemeClr val="dk1"/>
              </a:buClr>
              <a:buSzPts val="2000"/>
              <a:buNone/>
            </a:pPr>
            <a:r>
              <a:t/>
            </a:r>
            <a:endParaRPr/>
          </a:p>
        </p:txBody>
      </p:sp>
      <p:sp>
        <p:nvSpPr>
          <p:cNvPr id="152" name="Google Shape;152;p4"/>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Accomplishments and </a:t>
            </a:r>
            <a:br>
              <a:rPr lang="en-US"/>
            </a:br>
            <a:r>
              <a:rPr lang="en-US"/>
              <a:t>Technical Challenges</a:t>
            </a:r>
            <a:endParaRPr/>
          </a:p>
        </p:txBody>
      </p:sp>
      <p:sp>
        <p:nvSpPr>
          <p:cNvPr id="153" name="Google Shape;153;p4"/>
          <p:cNvSpPr txBox="1"/>
          <p:nvPr/>
        </p:nvSpPr>
        <p:spPr>
          <a:xfrm>
            <a:off x="5059210" y="5847862"/>
            <a:ext cx="3200400" cy="381000"/>
          </a:xfrm>
          <a:prstGeom prst="rect">
            <a:avLst/>
          </a:prstGeom>
          <a:noFill/>
          <a:ln>
            <a:noFill/>
          </a:ln>
        </p:spPr>
        <p:txBody>
          <a:bodyPr anchorCtr="0" anchor="t" bIns="45700" lIns="91425" spcFirstLastPara="1" rIns="91425" wrap="square" tIns="45700">
            <a:normAutofit/>
          </a:bodyPr>
          <a:lstStyle/>
          <a:p>
            <a:pPr indent="0" lvl="1" marL="1588" marR="0" rtl="0" algn="ctr">
              <a:spcBef>
                <a:spcPts val="0"/>
              </a:spcBef>
              <a:spcAft>
                <a:spcPts val="0"/>
              </a:spcAft>
              <a:buClr>
                <a:schemeClr val="dk1"/>
              </a:buClr>
              <a:buSzPts val="1600"/>
              <a:buFont typeface="Noto Sans Symbols"/>
              <a:buNone/>
            </a:pPr>
            <a:r>
              <a:rPr b="1" i="1" lang="en-US" sz="1600" u="none" cap="none" strike="noStrike">
                <a:solidFill>
                  <a:schemeClr val="dk1"/>
                </a:solidFill>
                <a:latin typeface="Arial"/>
                <a:ea typeface="Arial"/>
                <a:cs typeface="Arial"/>
                <a:sym typeface="Arial"/>
              </a:rPr>
              <a:t>Astrobee Prototype 4</a:t>
            </a:r>
            <a:endParaRPr/>
          </a:p>
        </p:txBody>
      </p:sp>
      <p:pic>
        <p:nvPicPr>
          <p:cNvPr descr="a.jpg" id="154" name="Google Shape;154;p4"/>
          <p:cNvPicPr preferRelativeResize="0"/>
          <p:nvPr/>
        </p:nvPicPr>
        <p:blipFill rotWithShape="1">
          <a:blip r:embed="rId3">
            <a:alphaModFix/>
          </a:blip>
          <a:srcRect b="4443" l="6024" r="0" t="24444"/>
          <a:stretch/>
        </p:blipFill>
        <p:spPr>
          <a:xfrm>
            <a:off x="4393651" y="1277814"/>
            <a:ext cx="4531518" cy="4572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5"/>
          <p:cNvSpPr txBox="1"/>
          <p:nvPr>
            <p:ph idx="1" type="body"/>
          </p:nvPr>
        </p:nvSpPr>
        <p:spPr>
          <a:xfrm>
            <a:off x="304800" y="1143000"/>
            <a:ext cx="8610600" cy="5105400"/>
          </a:xfrm>
          <a:prstGeom prst="rect">
            <a:avLst/>
          </a:prstGeom>
          <a:noFill/>
          <a:ln>
            <a:noFill/>
          </a:ln>
        </p:spPr>
        <p:txBody>
          <a:bodyPr anchorCtr="0" anchor="t" bIns="45700" lIns="91425" spcFirstLastPara="1" rIns="91425" wrap="square" tIns="45700">
            <a:noAutofit/>
          </a:bodyPr>
          <a:lstStyle/>
          <a:p>
            <a:pPr indent="-230188" lvl="0" marL="230188" rtl="0" algn="l">
              <a:spcBef>
                <a:spcPts val="0"/>
              </a:spcBef>
              <a:spcAft>
                <a:spcPts val="0"/>
              </a:spcAft>
              <a:buClr>
                <a:schemeClr val="dk1"/>
              </a:buClr>
              <a:buSzPts val="2000"/>
              <a:buChar char="•"/>
            </a:pPr>
            <a:r>
              <a:rPr lang="en-US"/>
              <a:t>Payload Interoperability Test</a:t>
            </a:r>
            <a:endParaRPr/>
          </a:p>
          <a:p>
            <a:pPr indent="-285750" lvl="1" marL="742950" rtl="0" algn="l">
              <a:spcBef>
                <a:spcPts val="360"/>
              </a:spcBef>
              <a:spcAft>
                <a:spcPts val="0"/>
              </a:spcAft>
              <a:buClr>
                <a:schemeClr val="dk1"/>
              </a:buClr>
              <a:buSzPts val="1800"/>
              <a:buChar char="▪"/>
            </a:pPr>
            <a:r>
              <a:rPr lang="en-US"/>
              <a:t>REALM payload (RFID reader) developed by AES Logistics project</a:t>
            </a:r>
            <a:endParaRPr/>
          </a:p>
          <a:p>
            <a:pPr indent="-285750" lvl="1" marL="742950" rtl="0" algn="l">
              <a:spcBef>
                <a:spcPts val="360"/>
              </a:spcBef>
              <a:spcAft>
                <a:spcPts val="0"/>
              </a:spcAft>
              <a:buClr>
                <a:schemeClr val="dk1"/>
              </a:buClr>
              <a:buSzPts val="1800"/>
              <a:buChar char="▪"/>
            </a:pPr>
            <a:r>
              <a:rPr lang="en-US"/>
              <a:t>Integrated to Astrobee Prototype 4</a:t>
            </a:r>
            <a:endParaRPr/>
          </a:p>
          <a:p>
            <a:pPr indent="-285750" lvl="1" marL="742950" rtl="0" algn="l">
              <a:spcBef>
                <a:spcPts val="360"/>
              </a:spcBef>
              <a:spcAft>
                <a:spcPts val="0"/>
              </a:spcAft>
              <a:buClr>
                <a:schemeClr val="dk1"/>
              </a:buClr>
              <a:buSzPts val="1800"/>
              <a:buChar char="▪"/>
            </a:pPr>
            <a:r>
              <a:rPr lang="en-US"/>
              <a:t>Verified power/data interface, read RFID tags, displayed tag info</a:t>
            </a:r>
            <a:endParaRPr/>
          </a:p>
        </p:txBody>
      </p:sp>
      <p:sp>
        <p:nvSpPr>
          <p:cNvPr id="160" name="Google Shape;160;p5"/>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Accomplishments</a:t>
            </a:r>
            <a:endParaRPr/>
          </a:p>
        </p:txBody>
      </p:sp>
      <p:pic>
        <p:nvPicPr>
          <p:cNvPr id="161" name="Google Shape;161;p5"/>
          <p:cNvPicPr preferRelativeResize="0"/>
          <p:nvPr/>
        </p:nvPicPr>
        <p:blipFill rotWithShape="1">
          <a:blip r:embed="rId3">
            <a:alphaModFix/>
          </a:blip>
          <a:srcRect b="0" l="0" r="0" t="0"/>
          <a:stretch/>
        </p:blipFill>
        <p:spPr>
          <a:xfrm>
            <a:off x="891234" y="2514600"/>
            <a:ext cx="7361531" cy="4114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6"/>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Navigation Demonstration</a:t>
            </a:r>
            <a:endParaRPr/>
          </a:p>
        </p:txBody>
      </p:sp>
      <p:pic>
        <p:nvPicPr>
          <p:cNvPr id="167" name="Google Shape;167;p6"/>
          <p:cNvPicPr preferRelativeResize="0"/>
          <p:nvPr/>
        </p:nvPicPr>
        <p:blipFill rotWithShape="1">
          <a:blip r:embed="rId3">
            <a:alphaModFix/>
          </a:blip>
          <a:srcRect b="0" l="0" r="0" t="0"/>
          <a:stretch/>
        </p:blipFill>
        <p:spPr>
          <a:xfrm>
            <a:off x="0" y="106680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50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7"/>
          <p:cNvSpPr txBox="1"/>
          <p:nvPr>
            <p:ph idx="12" type="sldNum"/>
          </p:nvPr>
        </p:nvSpPr>
        <p:spPr>
          <a:xfrm>
            <a:off x="8001000" y="6547757"/>
            <a:ext cx="1142999" cy="310243"/>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3" name="Google Shape;173;p7"/>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Perching Arm Demonstration</a:t>
            </a:r>
            <a:endParaRPr/>
          </a:p>
        </p:txBody>
      </p:sp>
      <p:pic>
        <p:nvPicPr>
          <p:cNvPr id="174" name="Google Shape;174;p7"/>
          <p:cNvPicPr preferRelativeResize="0"/>
          <p:nvPr/>
        </p:nvPicPr>
        <p:blipFill rotWithShape="1">
          <a:blip r:embed="rId3">
            <a:alphaModFix/>
          </a:blip>
          <a:srcRect b="0" l="0" r="0" t="0"/>
          <a:stretch/>
        </p:blipFill>
        <p:spPr>
          <a:xfrm>
            <a:off x="0" y="106680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5000"/>
                                        <p:tgtEl>
                                          <p:spTgt spid="1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8"/>
          <p:cNvSpPr txBox="1"/>
          <p:nvPr>
            <p:ph idx="1" type="body"/>
          </p:nvPr>
        </p:nvSpPr>
        <p:spPr>
          <a:xfrm>
            <a:off x="304800" y="1143000"/>
            <a:ext cx="5410200" cy="5105400"/>
          </a:xfrm>
          <a:prstGeom prst="rect">
            <a:avLst/>
          </a:prstGeom>
          <a:noFill/>
          <a:ln>
            <a:noFill/>
          </a:ln>
        </p:spPr>
        <p:txBody>
          <a:bodyPr anchorCtr="0" anchor="t" bIns="45700" lIns="91425" spcFirstLastPara="1" rIns="91425" wrap="square" tIns="45700">
            <a:noAutofit/>
          </a:bodyPr>
          <a:lstStyle/>
          <a:p>
            <a:pPr indent="-230188" lvl="0" marL="230188" rtl="0" algn="l">
              <a:spcBef>
                <a:spcPts val="0"/>
              </a:spcBef>
              <a:spcAft>
                <a:spcPts val="0"/>
              </a:spcAft>
              <a:buClr>
                <a:schemeClr val="dk1"/>
              </a:buClr>
              <a:buSzPts val="2000"/>
              <a:buChar char="•"/>
            </a:pPr>
            <a:r>
              <a:rPr lang="en-US"/>
              <a:t>Conducted Periodic Technical Review #3 </a:t>
            </a:r>
            <a:endParaRPr/>
          </a:p>
          <a:p>
            <a:pPr indent="-285750" lvl="1" marL="742950" rtl="0" algn="l">
              <a:spcBef>
                <a:spcPts val="360"/>
              </a:spcBef>
              <a:spcAft>
                <a:spcPts val="0"/>
              </a:spcAft>
              <a:buClr>
                <a:schemeClr val="dk1"/>
              </a:buClr>
              <a:buSzPts val="1800"/>
              <a:buChar char="▪"/>
            </a:pPr>
            <a:r>
              <a:rPr lang="en-US"/>
              <a:t>Stakeholder review of design, prototype testing, safety, risks, cost and schedule</a:t>
            </a:r>
            <a:endParaRPr/>
          </a:p>
          <a:p>
            <a:pPr indent="-285750" lvl="1" marL="742950" rtl="0" algn="l">
              <a:spcBef>
                <a:spcPts val="360"/>
              </a:spcBef>
              <a:spcAft>
                <a:spcPts val="0"/>
              </a:spcAft>
              <a:buClr>
                <a:schemeClr val="dk1"/>
              </a:buClr>
              <a:buSzPts val="1800"/>
              <a:buChar char="▪"/>
            </a:pPr>
            <a:r>
              <a:rPr lang="en-US"/>
              <a:t>Similar to a Critical Design Review</a:t>
            </a:r>
            <a:endParaRPr/>
          </a:p>
          <a:p>
            <a:pPr indent="-285750" lvl="1" marL="742950" rtl="0" algn="l">
              <a:spcBef>
                <a:spcPts val="360"/>
              </a:spcBef>
              <a:spcAft>
                <a:spcPts val="0"/>
              </a:spcAft>
              <a:buClr>
                <a:schemeClr val="dk1"/>
              </a:buClr>
              <a:buSzPts val="1800"/>
              <a:buChar char="▪"/>
            </a:pPr>
            <a:r>
              <a:rPr lang="en-US"/>
              <a:t>Attendees: GCD, STMD, HEOMD, SPHERES, AES/LORE, ISS Crew Office, ISS Payloads, ISS FOD, and ARC mgmt.</a:t>
            </a:r>
            <a:endParaRPr/>
          </a:p>
          <a:p>
            <a:pPr indent="-285750" lvl="1" marL="742950" rtl="0" algn="l">
              <a:spcBef>
                <a:spcPts val="360"/>
              </a:spcBef>
              <a:spcAft>
                <a:spcPts val="0"/>
              </a:spcAft>
              <a:buClr>
                <a:schemeClr val="dk1"/>
              </a:buClr>
              <a:buSzPts val="1800"/>
              <a:buChar char="▪"/>
            </a:pPr>
            <a:r>
              <a:rPr lang="en-US"/>
              <a:t>Delta review is planned</a:t>
            </a:r>
            <a:endParaRPr/>
          </a:p>
        </p:txBody>
      </p:sp>
      <p:sp>
        <p:nvSpPr>
          <p:cNvPr id="181" name="Google Shape;181;p8"/>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FY16 Accomplishments</a:t>
            </a:r>
            <a:endParaRPr/>
          </a:p>
        </p:txBody>
      </p:sp>
      <p:pic>
        <p:nvPicPr>
          <p:cNvPr id="182" name="Google Shape;182;p8"/>
          <p:cNvPicPr preferRelativeResize="0"/>
          <p:nvPr/>
        </p:nvPicPr>
        <p:blipFill rotWithShape="1">
          <a:blip r:embed="rId3">
            <a:alphaModFix/>
          </a:blip>
          <a:srcRect b="2777" l="0" r="0" t="0"/>
          <a:stretch/>
        </p:blipFill>
        <p:spPr>
          <a:xfrm>
            <a:off x="1559862" y="3810000"/>
            <a:ext cx="3393138" cy="2971800"/>
          </a:xfrm>
          <a:prstGeom prst="rect">
            <a:avLst/>
          </a:prstGeom>
          <a:noFill/>
          <a:ln>
            <a:noFill/>
          </a:ln>
        </p:spPr>
      </p:pic>
      <p:pic>
        <p:nvPicPr>
          <p:cNvPr id="183" name="Google Shape;183;p8"/>
          <p:cNvPicPr preferRelativeResize="0"/>
          <p:nvPr/>
        </p:nvPicPr>
        <p:blipFill rotWithShape="1">
          <a:blip r:embed="rId4">
            <a:alphaModFix/>
          </a:blip>
          <a:srcRect b="0" l="0" r="0" t="0"/>
          <a:stretch/>
        </p:blipFill>
        <p:spPr>
          <a:xfrm>
            <a:off x="5791200" y="1447800"/>
            <a:ext cx="3048000" cy="2286000"/>
          </a:xfrm>
          <a:prstGeom prst="rect">
            <a:avLst/>
          </a:prstGeom>
          <a:noFill/>
          <a:ln cap="flat" cmpd="sng" w="9525">
            <a:solidFill>
              <a:schemeClr val="dk1"/>
            </a:solidFill>
            <a:prstDash val="solid"/>
            <a:round/>
            <a:headEnd len="sm" w="sm" type="none"/>
            <a:tailEnd len="sm" w="sm" type="none"/>
          </a:ln>
          <a:effectLst>
            <a:outerShdw blurRad="63500" dir="2700000" dist="38100">
              <a:srgbClr val="000000">
                <a:alpha val="74901"/>
              </a:srgbClr>
            </a:outerShdw>
          </a:effectLst>
        </p:spPr>
      </p:pic>
      <p:pic>
        <p:nvPicPr>
          <p:cNvPr id="184" name="Google Shape;184;p8"/>
          <p:cNvPicPr preferRelativeResize="0"/>
          <p:nvPr/>
        </p:nvPicPr>
        <p:blipFill rotWithShape="1">
          <a:blip r:embed="rId5">
            <a:alphaModFix/>
          </a:blip>
          <a:srcRect b="0" l="0" r="0" t="0"/>
          <a:stretch/>
        </p:blipFill>
        <p:spPr>
          <a:xfrm>
            <a:off x="5791200" y="3962400"/>
            <a:ext cx="3048000" cy="2286000"/>
          </a:xfrm>
          <a:prstGeom prst="rect">
            <a:avLst/>
          </a:prstGeom>
          <a:noFill/>
          <a:ln cap="flat" cmpd="sng" w="9525">
            <a:solidFill>
              <a:schemeClr val="dk1"/>
            </a:solidFill>
            <a:prstDash val="solid"/>
            <a:round/>
            <a:headEnd len="sm" w="sm" type="none"/>
            <a:tailEnd len="sm" w="sm" type="none"/>
          </a:ln>
          <a:effectLst>
            <a:outerShdw blurRad="63500" dir="2700000" dist="38100">
              <a:srgbClr val="000000">
                <a:alpha val="74901"/>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9"/>
          <p:cNvSpPr txBox="1"/>
          <p:nvPr>
            <p:ph idx="1" type="body"/>
          </p:nvPr>
        </p:nvSpPr>
        <p:spPr>
          <a:xfrm>
            <a:off x="304800" y="1143000"/>
            <a:ext cx="8610600" cy="5105400"/>
          </a:xfrm>
          <a:prstGeom prst="rect">
            <a:avLst/>
          </a:prstGeom>
          <a:noFill/>
          <a:ln>
            <a:noFill/>
          </a:ln>
        </p:spPr>
        <p:txBody>
          <a:bodyPr anchorCtr="0" anchor="t" bIns="45700" lIns="91425" spcFirstLastPara="1" rIns="91425" wrap="square" tIns="45700">
            <a:noAutofit/>
          </a:bodyPr>
          <a:lstStyle/>
          <a:p>
            <a:pPr indent="-230188" lvl="0" marL="230188" rtl="0" algn="l">
              <a:spcBef>
                <a:spcPts val="0"/>
              </a:spcBef>
              <a:spcAft>
                <a:spcPts val="0"/>
              </a:spcAft>
              <a:buClr>
                <a:schemeClr val="dk1"/>
              </a:buClr>
              <a:buSzPts val="2000"/>
              <a:buChar char="•"/>
            </a:pPr>
            <a:r>
              <a:rPr lang="en-US"/>
              <a:t>Conducted Payload Safety Review Panel (PSRP) #2</a:t>
            </a:r>
            <a:endParaRPr/>
          </a:p>
          <a:p>
            <a:pPr indent="-285750" lvl="1" marL="742950" rtl="0" algn="l">
              <a:spcBef>
                <a:spcPts val="360"/>
              </a:spcBef>
              <a:spcAft>
                <a:spcPts val="0"/>
              </a:spcAft>
              <a:buClr>
                <a:schemeClr val="dk1"/>
              </a:buClr>
              <a:buSzPts val="1800"/>
              <a:buChar char="▪"/>
            </a:pPr>
            <a:r>
              <a:rPr lang="en-US"/>
              <a:t>Reviewed Astrobee Safety Data Package</a:t>
            </a:r>
            <a:endParaRPr/>
          </a:p>
          <a:p>
            <a:pPr indent="-285750" lvl="1" marL="742950" rtl="0" algn="l">
              <a:spcBef>
                <a:spcPts val="360"/>
              </a:spcBef>
              <a:spcAft>
                <a:spcPts val="0"/>
              </a:spcAft>
              <a:buClr>
                <a:schemeClr val="dk1"/>
              </a:buClr>
              <a:buSzPts val="1800"/>
              <a:buChar char="▪"/>
            </a:pPr>
            <a:r>
              <a:rPr lang="en-US"/>
              <a:t>New and updated standard &amp; unique hazards</a:t>
            </a:r>
            <a:endParaRPr/>
          </a:p>
          <a:p>
            <a:pPr indent="-285750" lvl="1" marL="742950" rtl="0" algn="l">
              <a:spcBef>
                <a:spcPts val="360"/>
              </a:spcBef>
              <a:spcAft>
                <a:spcPts val="0"/>
              </a:spcAft>
              <a:buClr>
                <a:schemeClr val="dk1"/>
              </a:buClr>
              <a:buSzPts val="1800"/>
              <a:buChar char="▪"/>
            </a:pPr>
            <a:r>
              <a:rPr lang="en-US"/>
              <a:t>Hazard controls are implemented</a:t>
            </a:r>
            <a:endParaRPr/>
          </a:p>
          <a:p>
            <a:pPr indent="-285750" lvl="1" marL="742950" rtl="0" algn="l">
              <a:spcBef>
                <a:spcPts val="360"/>
              </a:spcBef>
              <a:spcAft>
                <a:spcPts val="0"/>
              </a:spcAft>
              <a:buClr>
                <a:schemeClr val="dk1"/>
              </a:buClr>
              <a:buSzPts val="1800"/>
              <a:buChar char="▪"/>
            </a:pPr>
            <a:r>
              <a:rPr lang="en-US"/>
              <a:t>Verification methods identified</a:t>
            </a:r>
            <a:endParaRPr/>
          </a:p>
          <a:p>
            <a:pPr indent="-285750" lvl="1" marL="742950" rtl="0" algn="l">
              <a:spcBef>
                <a:spcPts val="360"/>
              </a:spcBef>
              <a:spcAft>
                <a:spcPts val="0"/>
              </a:spcAft>
              <a:buClr>
                <a:schemeClr val="dk1"/>
              </a:buClr>
              <a:buSzPts val="1800"/>
              <a:buChar char="▪"/>
            </a:pPr>
            <a:r>
              <a:rPr lang="en-US"/>
              <a:t>Potential safety non-compliance</a:t>
            </a:r>
            <a:endParaRPr/>
          </a:p>
          <a:p>
            <a:pPr indent="-285750" lvl="1" marL="742950" rtl="0" algn="l">
              <a:spcBef>
                <a:spcPts val="360"/>
              </a:spcBef>
              <a:spcAft>
                <a:spcPts val="0"/>
              </a:spcAft>
              <a:buClr>
                <a:schemeClr val="dk1"/>
              </a:buClr>
              <a:buSzPts val="1800"/>
              <a:buChar char="▪"/>
            </a:pPr>
            <a:r>
              <a:rPr lang="en-US"/>
              <a:t>Delta PSRP 2 is planned</a:t>
            </a:r>
            <a:endParaRPr/>
          </a:p>
        </p:txBody>
      </p:sp>
      <p:sp>
        <p:nvSpPr>
          <p:cNvPr id="190" name="Google Shape;190;p9"/>
          <p:cNvSpPr txBox="1"/>
          <p:nvPr>
            <p:ph type="title"/>
          </p:nvPr>
        </p:nvSpPr>
        <p:spPr>
          <a:xfrm>
            <a:off x="2057400" y="76200"/>
            <a:ext cx="6248400" cy="91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FY16 Accomplishments</a:t>
            </a:r>
            <a:endParaRPr/>
          </a:p>
        </p:txBody>
      </p:sp>
      <p:pic>
        <p:nvPicPr>
          <p:cNvPr id="191" name="Google Shape;191;p9"/>
          <p:cNvPicPr preferRelativeResize="0"/>
          <p:nvPr/>
        </p:nvPicPr>
        <p:blipFill rotWithShape="1">
          <a:blip r:embed="rId3">
            <a:alphaModFix/>
          </a:blip>
          <a:srcRect b="0" l="0" r="0" t="0"/>
          <a:stretch/>
        </p:blipFill>
        <p:spPr>
          <a:xfrm>
            <a:off x="1911185" y="4419600"/>
            <a:ext cx="5321630" cy="960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2016-07-13T05:36:53Z</dcterms:created>
  <dc:creator>Stacey Brooks-OCT</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0x01010055A127A9CA768D4281677F03A3A5DFCE</vt:lpwstr>
  </property>
  <property fmtid="{D5CDD505-2E9C-101B-9397-08002B2CF9AE}" pid="3" name="UpdateDocLink">
    <vt:bool>false</vt:bool>
  </property>
  <property fmtid="{D5CDD505-2E9C-101B-9397-08002B2CF9AE}" pid="4" name="SetControlledVisibility">
    <vt:lpwstr>,</vt:lpwstr>
  </property>
  <property fmtid="{D5CDD505-2E9C-101B-9397-08002B2CF9AE}" pid="5" name="DocumentLinkGen">
    <vt:lpwstr>https://gcd.sp.jsc.nasa.gov/_layouts/15/wrkstat.aspx?List=83472171-7819-4c8c-915d-9fcab022ec24&amp;WorkflowInstanceName=a57470e2-a6dd-4001-9e7e-d3562afcde2a, Set Document Link</vt:lpwstr>
  </property>
</Properties>
</file>